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36" r:id="rId1"/>
  </p:sldMasterIdLst>
  <p:notesMasterIdLst>
    <p:notesMasterId r:id="rId20"/>
  </p:notesMasterIdLst>
  <p:sldIdLst>
    <p:sldId id="396" r:id="rId2"/>
    <p:sldId id="406" r:id="rId3"/>
    <p:sldId id="426" r:id="rId4"/>
    <p:sldId id="420" r:id="rId5"/>
    <p:sldId id="421" r:id="rId6"/>
    <p:sldId id="427" r:id="rId7"/>
    <p:sldId id="429" r:id="rId8"/>
    <p:sldId id="423" r:id="rId9"/>
    <p:sldId id="430" r:id="rId10"/>
    <p:sldId id="422" r:id="rId11"/>
    <p:sldId id="411" r:id="rId12"/>
    <p:sldId id="412" r:id="rId13"/>
    <p:sldId id="432" r:id="rId14"/>
    <p:sldId id="425" r:id="rId15"/>
    <p:sldId id="433" r:id="rId16"/>
    <p:sldId id="434" r:id="rId17"/>
    <p:sldId id="431" r:id="rId18"/>
    <p:sldId id="417" r:id="rId19"/>
  </p:sldIdLst>
  <p:sldSz cx="9906000" cy="6858000" type="A4"/>
  <p:notesSz cx="6797675" cy="9926638"/>
  <p:defaultTextStyle>
    <a:defPPr>
      <a:defRPr lang="ru-RU"/>
    </a:defPPr>
    <a:lvl1pPr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313" indent="1127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213" indent="2270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7113" indent="3413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0013" indent="4556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A1"/>
    <a:srgbClr val="FFE5E5"/>
    <a:srgbClr val="FFBEBD"/>
    <a:srgbClr val="FFA2A1"/>
    <a:srgbClr val="FFBEC7"/>
    <a:srgbClr val="FFBEBE"/>
    <a:srgbClr val="FCA1A2"/>
    <a:srgbClr val="FFC7C7"/>
    <a:srgbClr val="FCC7C7"/>
    <a:srgbClr val="F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1350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EC746-5E08-4D8B-B948-E686E6E5A6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D44B8F-41DF-4776-BE4F-79B3ADBE3E0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Резидент РФ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фактически находятся в стране более 183 дней в течение 12 месяцев подряд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30C92-F65C-4292-ADD3-2AD9A76EE79F}" type="parTrans" cxnId="{927CE191-6AF5-4D22-9C78-36B25E956A00}">
      <dgm:prSet/>
      <dgm:spPr/>
      <dgm:t>
        <a:bodyPr/>
        <a:lstStyle/>
        <a:p>
          <a:endParaRPr lang="ru-RU"/>
        </a:p>
      </dgm:t>
    </dgm:pt>
    <dgm:pt modelId="{71541AB2-1638-49C3-A706-3AA04971F504}" type="sibTrans" cxnId="{927CE191-6AF5-4D22-9C78-36B25E956A00}">
      <dgm:prSet/>
      <dgm:spPr/>
      <dgm:t>
        <a:bodyPr/>
        <a:lstStyle/>
        <a:p>
          <a:endParaRPr lang="ru-RU"/>
        </a:p>
      </dgm:t>
    </dgm:pt>
    <dgm:pt modelId="{C0173C3E-42BE-449A-A122-759D261568B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Доходы, облагаемые по ставке 13 %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828FFC-5149-4A2A-8E8E-48FE53B5C0BE}" type="parTrans" cxnId="{1A775DA7-C3DD-4B68-86C8-732EF80889CE}">
      <dgm:prSet/>
      <dgm:spPr/>
      <dgm:t>
        <a:bodyPr/>
        <a:lstStyle/>
        <a:p>
          <a:endParaRPr lang="ru-RU"/>
        </a:p>
      </dgm:t>
    </dgm:pt>
    <dgm:pt modelId="{EEDB85AA-F2F3-47F1-8EC3-6F4785B533E4}" type="sibTrans" cxnId="{1A775DA7-C3DD-4B68-86C8-732EF80889CE}">
      <dgm:prSet/>
      <dgm:spPr/>
      <dgm:t>
        <a:bodyPr/>
        <a:lstStyle/>
        <a:p>
          <a:endParaRPr lang="ru-RU"/>
        </a:p>
      </dgm:t>
    </dgm:pt>
    <dgm:pt modelId="{B4880864-E726-41C0-9565-732C2327E75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Документальное подтверждение права на вычет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22F46-89A7-43C4-B201-F46BBE9EEEB4}" type="parTrans" cxnId="{6D048971-E855-4092-A2DA-6D1A5C437539}">
      <dgm:prSet/>
      <dgm:spPr/>
      <dgm:t>
        <a:bodyPr/>
        <a:lstStyle/>
        <a:p>
          <a:endParaRPr lang="ru-RU"/>
        </a:p>
      </dgm:t>
    </dgm:pt>
    <dgm:pt modelId="{B9E1A547-1FAF-4ACD-A661-B0B243ACD450}" type="sibTrans" cxnId="{6D048971-E855-4092-A2DA-6D1A5C437539}">
      <dgm:prSet/>
      <dgm:spPr/>
      <dgm:t>
        <a:bodyPr/>
        <a:lstStyle/>
        <a:p>
          <a:endParaRPr lang="ru-RU"/>
        </a:p>
      </dgm:t>
    </dgm:pt>
    <dgm:pt modelId="{31F8E1FE-1DF6-4671-A62B-41BD622938AC}" type="pres">
      <dgm:prSet presAssocID="{B9AEC746-5E08-4D8B-B948-E686E6E5A6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B2DA54F-8497-47D4-B282-4B1665C9B3A3}" type="pres">
      <dgm:prSet presAssocID="{B9AEC746-5E08-4D8B-B948-E686E6E5A61D}" presName="Name1" presStyleCnt="0"/>
      <dgm:spPr/>
    </dgm:pt>
    <dgm:pt modelId="{6866AA4E-C7AE-4F0C-B89D-0B9884F25438}" type="pres">
      <dgm:prSet presAssocID="{B9AEC746-5E08-4D8B-B948-E686E6E5A61D}" presName="cycle" presStyleCnt="0"/>
      <dgm:spPr/>
    </dgm:pt>
    <dgm:pt modelId="{C7DCF593-4E5E-4275-9EF6-643D14F042A2}" type="pres">
      <dgm:prSet presAssocID="{B9AEC746-5E08-4D8B-B948-E686E6E5A61D}" presName="srcNode" presStyleLbl="node1" presStyleIdx="0" presStyleCnt="3"/>
      <dgm:spPr/>
    </dgm:pt>
    <dgm:pt modelId="{84B8B4D9-1ADD-478F-8F29-585C433B0F46}" type="pres">
      <dgm:prSet presAssocID="{B9AEC746-5E08-4D8B-B948-E686E6E5A61D}" presName="conn" presStyleLbl="parChTrans1D2" presStyleIdx="0" presStyleCnt="1"/>
      <dgm:spPr/>
      <dgm:t>
        <a:bodyPr/>
        <a:lstStyle/>
        <a:p>
          <a:endParaRPr lang="ru-RU"/>
        </a:p>
      </dgm:t>
    </dgm:pt>
    <dgm:pt modelId="{9D49FCF6-1E6E-42E7-808D-A1C99B186EB8}" type="pres">
      <dgm:prSet presAssocID="{B9AEC746-5E08-4D8B-B948-E686E6E5A61D}" presName="extraNode" presStyleLbl="node1" presStyleIdx="0" presStyleCnt="3"/>
      <dgm:spPr/>
    </dgm:pt>
    <dgm:pt modelId="{7AFCDD62-7B93-485F-B095-9E78E2F78425}" type="pres">
      <dgm:prSet presAssocID="{B9AEC746-5E08-4D8B-B948-E686E6E5A61D}" presName="dstNode" presStyleLbl="node1" presStyleIdx="0" presStyleCnt="3"/>
      <dgm:spPr/>
    </dgm:pt>
    <dgm:pt modelId="{41754344-71D7-4526-8FF7-B59742F7AD3B}" type="pres">
      <dgm:prSet presAssocID="{F9D44B8F-41DF-4776-BE4F-79B3ADBE3E0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23303-6BFF-4E02-8269-F32F2828EF32}" type="pres">
      <dgm:prSet presAssocID="{F9D44B8F-41DF-4776-BE4F-79B3ADBE3E0D}" presName="accent_1" presStyleCnt="0"/>
      <dgm:spPr/>
    </dgm:pt>
    <dgm:pt modelId="{6A4822E1-885E-448B-AA54-2933E9DAFC16}" type="pres">
      <dgm:prSet presAssocID="{F9D44B8F-41DF-4776-BE4F-79B3ADBE3E0D}" presName="accentRepeatNode" presStyleLbl="solidFgAcc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2E43C09-0F09-4124-8082-82467026FFB9}" type="pres">
      <dgm:prSet presAssocID="{C0173C3E-42BE-449A-A122-759D261568B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2597-9645-4974-B2C2-A3330BC68576}" type="pres">
      <dgm:prSet presAssocID="{C0173C3E-42BE-449A-A122-759D261568BE}" presName="accent_2" presStyleCnt="0"/>
      <dgm:spPr/>
    </dgm:pt>
    <dgm:pt modelId="{1510E313-CC16-4901-B9EE-086008BD03E9}" type="pres">
      <dgm:prSet presAssocID="{C0173C3E-42BE-449A-A122-759D261568BE}" presName="accentRepeatNode" presStyleLbl="solidFgAcc1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D99F47F-A64A-4BB3-976D-B998D71144FD}" type="pres">
      <dgm:prSet presAssocID="{B4880864-E726-41C0-9565-732C2327E754}" presName="text_3" presStyleLbl="node1" presStyleIdx="2" presStyleCnt="3" custScaleX="100914" custScaleY="12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021C1-F22F-43AE-82F0-5E0F07BAB8D7}" type="pres">
      <dgm:prSet presAssocID="{B4880864-E726-41C0-9565-732C2327E754}" presName="accent_3" presStyleCnt="0"/>
      <dgm:spPr/>
    </dgm:pt>
    <dgm:pt modelId="{432BF821-FF81-443A-9681-1367AA0B1257}" type="pres">
      <dgm:prSet presAssocID="{B4880864-E726-41C0-9565-732C2327E754}" presName="accentRepeatNode" presStyleLbl="solidFgAcc1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81D6E21-DDB6-4526-ADC4-BB86AB2807A2}" type="presOf" srcId="{71541AB2-1638-49C3-A706-3AA04971F504}" destId="{84B8B4D9-1ADD-478F-8F29-585C433B0F46}" srcOrd="0" destOrd="0" presId="urn:microsoft.com/office/officeart/2008/layout/VerticalCurvedList"/>
    <dgm:cxn modelId="{927CE191-6AF5-4D22-9C78-36B25E956A00}" srcId="{B9AEC746-5E08-4D8B-B948-E686E6E5A61D}" destId="{F9D44B8F-41DF-4776-BE4F-79B3ADBE3E0D}" srcOrd="0" destOrd="0" parTransId="{38F30C92-F65C-4292-ADD3-2AD9A76EE79F}" sibTransId="{71541AB2-1638-49C3-A706-3AA04971F504}"/>
    <dgm:cxn modelId="{767623D3-91CE-415D-8C43-D5FFE4C8DBE0}" type="presOf" srcId="{B9AEC746-5E08-4D8B-B948-E686E6E5A61D}" destId="{31F8E1FE-1DF6-4671-A62B-41BD622938AC}" srcOrd="0" destOrd="0" presId="urn:microsoft.com/office/officeart/2008/layout/VerticalCurvedList"/>
    <dgm:cxn modelId="{63D1433E-25E4-4B97-AC87-16D2A7B8C9ED}" type="presOf" srcId="{C0173C3E-42BE-449A-A122-759D261568BE}" destId="{E2E43C09-0F09-4124-8082-82467026FFB9}" srcOrd="0" destOrd="0" presId="urn:microsoft.com/office/officeart/2008/layout/VerticalCurvedList"/>
    <dgm:cxn modelId="{6D048971-E855-4092-A2DA-6D1A5C437539}" srcId="{B9AEC746-5E08-4D8B-B948-E686E6E5A61D}" destId="{B4880864-E726-41C0-9565-732C2327E754}" srcOrd="2" destOrd="0" parTransId="{25522F46-89A7-43C4-B201-F46BBE9EEEB4}" sibTransId="{B9E1A547-1FAF-4ACD-A661-B0B243ACD450}"/>
    <dgm:cxn modelId="{92C491DF-C5DB-4EA4-A315-543D2354F1F3}" type="presOf" srcId="{B4880864-E726-41C0-9565-732C2327E754}" destId="{CD99F47F-A64A-4BB3-976D-B998D71144FD}" srcOrd="0" destOrd="0" presId="urn:microsoft.com/office/officeart/2008/layout/VerticalCurvedList"/>
    <dgm:cxn modelId="{0E5E3CE3-16BB-4CF3-89A1-BA8F139CD65F}" type="presOf" srcId="{F9D44B8F-41DF-4776-BE4F-79B3ADBE3E0D}" destId="{41754344-71D7-4526-8FF7-B59742F7AD3B}" srcOrd="0" destOrd="0" presId="urn:microsoft.com/office/officeart/2008/layout/VerticalCurvedList"/>
    <dgm:cxn modelId="{1A775DA7-C3DD-4B68-86C8-732EF80889CE}" srcId="{B9AEC746-5E08-4D8B-B948-E686E6E5A61D}" destId="{C0173C3E-42BE-449A-A122-759D261568BE}" srcOrd="1" destOrd="0" parTransId="{51828FFC-5149-4A2A-8E8E-48FE53B5C0BE}" sibTransId="{EEDB85AA-F2F3-47F1-8EC3-6F4785B533E4}"/>
    <dgm:cxn modelId="{8CE2C328-1AE9-47EE-9F03-CA5A1FCEBB9E}" type="presParOf" srcId="{31F8E1FE-1DF6-4671-A62B-41BD622938AC}" destId="{1B2DA54F-8497-47D4-B282-4B1665C9B3A3}" srcOrd="0" destOrd="0" presId="urn:microsoft.com/office/officeart/2008/layout/VerticalCurvedList"/>
    <dgm:cxn modelId="{5819EF75-3CB9-4302-945C-AF2B4C97707A}" type="presParOf" srcId="{1B2DA54F-8497-47D4-B282-4B1665C9B3A3}" destId="{6866AA4E-C7AE-4F0C-B89D-0B9884F25438}" srcOrd="0" destOrd="0" presId="urn:microsoft.com/office/officeart/2008/layout/VerticalCurvedList"/>
    <dgm:cxn modelId="{826E503D-C749-4854-8C0A-413EFE541052}" type="presParOf" srcId="{6866AA4E-C7AE-4F0C-B89D-0B9884F25438}" destId="{C7DCF593-4E5E-4275-9EF6-643D14F042A2}" srcOrd="0" destOrd="0" presId="urn:microsoft.com/office/officeart/2008/layout/VerticalCurvedList"/>
    <dgm:cxn modelId="{492E0112-8D24-4372-9552-9791292FC14E}" type="presParOf" srcId="{6866AA4E-C7AE-4F0C-B89D-0B9884F25438}" destId="{84B8B4D9-1ADD-478F-8F29-585C433B0F46}" srcOrd="1" destOrd="0" presId="urn:microsoft.com/office/officeart/2008/layout/VerticalCurvedList"/>
    <dgm:cxn modelId="{23A0A052-4DC3-43D5-9158-D55F633F38C0}" type="presParOf" srcId="{6866AA4E-C7AE-4F0C-B89D-0B9884F25438}" destId="{9D49FCF6-1E6E-42E7-808D-A1C99B186EB8}" srcOrd="2" destOrd="0" presId="urn:microsoft.com/office/officeart/2008/layout/VerticalCurvedList"/>
    <dgm:cxn modelId="{F2854DAC-8722-4DAF-80D5-869133C5F0FB}" type="presParOf" srcId="{6866AA4E-C7AE-4F0C-B89D-0B9884F25438}" destId="{7AFCDD62-7B93-485F-B095-9E78E2F78425}" srcOrd="3" destOrd="0" presId="urn:microsoft.com/office/officeart/2008/layout/VerticalCurvedList"/>
    <dgm:cxn modelId="{15B7AD0A-9684-4F2C-A750-59BF1D204CAA}" type="presParOf" srcId="{1B2DA54F-8497-47D4-B282-4B1665C9B3A3}" destId="{41754344-71D7-4526-8FF7-B59742F7AD3B}" srcOrd="1" destOrd="0" presId="urn:microsoft.com/office/officeart/2008/layout/VerticalCurvedList"/>
    <dgm:cxn modelId="{6CF5E37E-AF10-4EA5-9378-B72B6810E791}" type="presParOf" srcId="{1B2DA54F-8497-47D4-B282-4B1665C9B3A3}" destId="{40423303-6BFF-4E02-8269-F32F2828EF32}" srcOrd="2" destOrd="0" presId="urn:microsoft.com/office/officeart/2008/layout/VerticalCurvedList"/>
    <dgm:cxn modelId="{3E0376BA-52BE-4D73-A67D-B2EC5AABC92E}" type="presParOf" srcId="{40423303-6BFF-4E02-8269-F32F2828EF32}" destId="{6A4822E1-885E-448B-AA54-2933E9DAFC16}" srcOrd="0" destOrd="0" presId="urn:microsoft.com/office/officeart/2008/layout/VerticalCurvedList"/>
    <dgm:cxn modelId="{38071E0A-91F5-436E-80CB-023517A87D71}" type="presParOf" srcId="{1B2DA54F-8497-47D4-B282-4B1665C9B3A3}" destId="{E2E43C09-0F09-4124-8082-82467026FFB9}" srcOrd="3" destOrd="0" presId="urn:microsoft.com/office/officeart/2008/layout/VerticalCurvedList"/>
    <dgm:cxn modelId="{E9977559-BBF4-4E39-9E20-E3D16E6D805C}" type="presParOf" srcId="{1B2DA54F-8497-47D4-B282-4B1665C9B3A3}" destId="{F1712597-9645-4974-B2C2-A3330BC68576}" srcOrd="4" destOrd="0" presId="urn:microsoft.com/office/officeart/2008/layout/VerticalCurvedList"/>
    <dgm:cxn modelId="{3B7D7346-5BBA-4CBC-81C6-95ACB5958526}" type="presParOf" srcId="{F1712597-9645-4974-B2C2-A3330BC68576}" destId="{1510E313-CC16-4901-B9EE-086008BD03E9}" srcOrd="0" destOrd="0" presId="urn:microsoft.com/office/officeart/2008/layout/VerticalCurvedList"/>
    <dgm:cxn modelId="{F8B3F651-9629-4A0E-8A6C-A021CF7E8522}" type="presParOf" srcId="{1B2DA54F-8497-47D4-B282-4B1665C9B3A3}" destId="{CD99F47F-A64A-4BB3-976D-B998D71144FD}" srcOrd="5" destOrd="0" presId="urn:microsoft.com/office/officeart/2008/layout/VerticalCurvedList"/>
    <dgm:cxn modelId="{BB6A17AA-DB0C-4FA7-9662-87D3017FE614}" type="presParOf" srcId="{1B2DA54F-8497-47D4-B282-4B1665C9B3A3}" destId="{6F3021C1-F22F-43AE-82F0-5E0F07BAB8D7}" srcOrd="6" destOrd="0" presId="urn:microsoft.com/office/officeart/2008/layout/VerticalCurvedList"/>
    <dgm:cxn modelId="{B8CEE9F5-BA80-493C-9E15-4345D7F4E698}" type="presParOf" srcId="{6F3021C1-F22F-43AE-82F0-5E0F07BAB8D7}" destId="{432BF821-FF81-443A-9681-1367AA0B12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32A12-390C-4AD6-986E-110A1E7471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494B9-9B9B-4DBD-85D0-BCE2942A41B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Стандартные (ст. 218 Налогового кодекса)</a:t>
          </a:r>
          <a:endParaRPr lang="ru-RU" sz="1800" b="0" dirty="0">
            <a:solidFill>
              <a:schemeClr val="tx1"/>
            </a:solidFill>
          </a:endParaRPr>
        </a:p>
      </dgm:t>
    </dgm:pt>
    <dgm:pt modelId="{532CD4A8-3AEF-4C18-A525-034D0433699D}" type="parTrans" cxnId="{F6D73D51-C909-4079-A5DB-2CE6D321775F}">
      <dgm:prSet/>
      <dgm:spPr/>
      <dgm:t>
        <a:bodyPr/>
        <a:lstStyle/>
        <a:p>
          <a:endParaRPr lang="ru-RU"/>
        </a:p>
      </dgm:t>
    </dgm:pt>
    <dgm:pt modelId="{CC17D27A-AB66-41F3-9CBE-D1CC9A22DC62}" type="sibTrans" cxnId="{F6D73D51-C909-4079-A5DB-2CE6D321775F}">
      <dgm:prSet/>
      <dgm:spPr/>
      <dgm:t>
        <a:bodyPr/>
        <a:lstStyle/>
        <a:p>
          <a:endParaRPr lang="ru-RU"/>
        </a:p>
      </dgm:t>
    </dgm:pt>
    <dgm:pt modelId="{D775DB52-16F9-4740-A6D1-C442026C99CF}">
      <dgm:prSet phldrT="[Текст]" custT="1"/>
      <dgm:spPr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Социальные (ст. 213 Налогового кодекса)</a:t>
          </a:r>
          <a:endParaRPr lang="ru-RU" sz="1800" b="0" dirty="0">
            <a:solidFill>
              <a:schemeClr val="tx1"/>
            </a:solidFill>
          </a:endParaRPr>
        </a:p>
      </dgm:t>
    </dgm:pt>
    <dgm:pt modelId="{DABDB5B7-B60C-46E1-AF46-DA7EBC108158}" type="parTrans" cxnId="{6FD60A0D-6B99-4CA1-A5E4-86E23671A67B}">
      <dgm:prSet/>
      <dgm:spPr/>
      <dgm:t>
        <a:bodyPr/>
        <a:lstStyle/>
        <a:p>
          <a:endParaRPr lang="ru-RU"/>
        </a:p>
      </dgm:t>
    </dgm:pt>
    <dgm:pt modelId="{02B0D230-2C68-4579-8375-9DDEB5572244}" type="sibTrans" cxnId="{6FD60A0D-6B99-4CA1-A5E4-86E23671A67B}">
      <dgm:prSet/>
      <dgm:spPr/>
      <dgm:t>
        <a:bodyPr/>
        <a:lstStyle/>
        <a:p>
          <a:endParaRPr lang="ru-RU"/>
        </a:p>
      </dgm:t>
    </dgm:pt>
    <dgm:pt modelId="{638CE143-BD62-427F-BD18-D245A60F6D2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Имущественные (ст. 220 Налогового кодекса)</a:t>
          </a:r>
          <a:endParaRPr lang="ru-RU" sz="1800" b="0" dirty="0">
            <a:solidFill>
              <a:schemeClr val="tx1"/>
            </a:solidFill>
          </a:endParaRPr>
        </a:p>
      </dgm:t>
    </dgm:pt>
    <dgm:pt modelId="{CB3544EB-5F6A-436A-950B-92AA05640AF1}" type="parTrans" cxnId="{F4655BF5-C9EF-4309-8E2F-FCB3D2B3122F}">
      <dgm:prSet/>
      <dgm:spPr/>
      <dgm:t>
        <a:bodyPr/>
        <a:lstStyle/>
        <a:p>
          <a:endParaRPr lang="ru-RU"/>
        </a:p>
      </dgm:t>
    </dgm:pt>
    <dgm:pt modelId="{1B7DA20A-DAE7-496D-BFCE-3EC1B0F3584F}" type="sibTrans" cxnId="{F4655BF5-C9EF-4309-8E2F-FCB3D2B3122F}">
      <dgm:prSet/>
      <dgm:spPr/>
      <dgm:t>
        <a:bodyPr/>
        <a:lstStyle/>
        <a:p>
          <a:endParaRPr lang="ru-RU"/>
        </a:p>
      </dgm:t>
    </dgm:pt>
    <dgm:pt modelId="{8A13B629-3921-436E-A17D-F4756B451BF2}">
      <dgm:prSet phldrT="[Текст]" custT="1"/>
      <dgm:spPr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Профессиональные (ст. 221 Налогового кодекса)</a:t>
          </a:r>
          <a:endParaRPr lang="ru-RU" sz="1800" b="0" dirty="0">
            <a:solidFill>
              <a:schemeClr val="tx1"/>
            </a:solidFill>
          </a:endParaRPr>
        </a:p>
      </dgm:t>
    </dgm:pt>
    <dgm:pt modelId="{7F7C53A6-3A7F-4879-B511-1D34755FB327}" type="parTrans" cxnId="{A426AB74-AF3E-478E-87C3-1DDDC03328FE}">
      <dgm:prSet/>
      <dgm:spPr/>
      <dgm:t>
        <a:bodyPr/>
        <a:lstStyle/>
        <a:p>
          <a:endParaRPr lang="ru-RU"/>
        </a:p>
      </dgm:t>
    </dgm:pt>
    <dgm:pt modelId="{2FC1098E-3910-4CB6-B9F4-7ADC62C4BC9F}" type="sibTrans" cxnId="{A426AB74-AF3E-478E-87C3-1DDDC03328FE}">
      <dgm:prSet/>
      <dgm:spPr/>
      <dgm:t>
        <a:bodyPr/>
        <a:lstStyle/>
        <a:p>
          <a:endParaRPr lang="ru-RU"/>
        </a:p>
      </dgm:t>
    </dgm:pt>
    <dgm:pt modelId="{8DD64136-C774-4884-BCC5-1E520695B3D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Инвестиционные (ст. 219.1 Налогового кодекса)</a:t>
          </a:r>
          <a:endParaRPr lang="ru-RU" sz="1800" b="0" dirty="0">
            <a:solidFill>
              <a:schemeClr val="tx1"/>
            </a:solidFill>
          </a:endParaRPr>
        </a:p>
      </dgm:t>
    </dgm:pt>
    <dgm:pt modelId="{622B5CC1-E894-4146-BA32-6C5E39DE3711}" type="parTrans" cxnId="{39CB206E-E409-4BA7-BFEE-0A5996AAF474}">
      <dgm:prSet/>
      <dgm:spPr/>
      <dgm:t>
        <a:bodyPr/>
        <a:lstStyle/>
        <a:p>
          <a:endParaRPr lang="ru-RU"/>
        </a:p>
      </dgm:t>
    </dgm:pt>
    <dgm:pt modelId="{E03C41CB-C4CD-4FBE-852F-7784F9F44A02}" type="sibTrans" cxnId="{39CB206E-E409-4BA7-BFEE-0A5996AAF474}">
      <dgm:prSet/>
      <dgm:spPr/>
      <dgm:t>
        <a:bodyPr/>
        <a:lstStyle/>
        <a:p>
          <a:endParaRPr lang="ru-RU"/>
        </a:p>
      </dgm:t>
    </dgm:pt>
    <dgm:pt modelId="{F6737B09-96E1-405A-B3DD-1279E20C3CE2}">
      <dgm:prSet phldrT="[Текст]" custT="1"/>
      <dgm:spPr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При переносе на будущие периоды убытков от операций с ЦБ </a:t>
          </a:r>
          <a:r>
            <a:rPr lang="ru-RU" sz="1800" b="0" dirty="0" smtClean="0">
              <a:solidFill>
                <a:schemeClr val="tx1"/>
              </a:solidFill>
            </a:rPr>
            <a:t>(ст. 220.1 Налогового кодекса)</a:t>
          </a:r>
          <a:endParaRPr lang="ru-RU" sz="1800" b="0" dirty="0">
            <a:solidFill>
              <a:schemeClr val="tx1"/>
            </a:solidFill>
          </a:endParaRPr>
        </a:p>
      </dgm:t>
    </dgm:pt>
    <dgm:pt modelId="{52B06D7E-18FA-43A6-B60B-9B541C648CFD}" type="parTrans" cxnId="{AE04E0FD-056E-4AE8-AB39-C74C03A4FAE9}">
      <dgm:prSet/>
      <dgm:spPr/>
      <dgm:t>
        <a:bodyPr/>
        <a:lstStyle/>
        <a:p>
          <a:endParaRPr lang="ru-RU"/>
        </a:p>
      </dgm:t>
    </dgm:pt>
    <dgm:pt modelId="{CF6C65FB-479C-4248-AB8B-BA4285F1E4F1}" type="sibTrans" cxnId="{AE04E0FD-056E-4AE8-AB39-C74C03A4FAE9}">
      <dgm:prSet/>
      <dgm:spPr/>
      <dgm:t>
        <a:bodyPr/>
        <a:lstStyle/>
        <a:p>
          <a:endParaRPr lang="ru-RU"/>
        </a:p>
      </dgm:t>
    </dgm:pt>
    <dgm:pt modelId="{D0225E49-BF81-4C7F-998B-53839ABBCF2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800" b="0" dirty="0" smtClean="0">
              <a:solidFill>
                <a:schemeClr val="tx1"/>
              </a:solidFill>
            </a:rPr>
            <a:t>При переносе на будущие периоды убытков от  участия в  инвестиционном товариществе (ст. 220.2) </a:t>
          </a:r>
          <a:endParaRPr lang="ru-RU" sz="1800" b="0" dirty="0">
            <a:solidFill>
              <a:schemeClr val="tx1"/>
            </a:solidFill>
          </a:endParaRPr>
        </a:p>
      </dgm:t>
    </dgm:pt>
    <dgm:pt modelId="{264A87CE-9367-4428-887D-C16651A8D944}" type="parTrans" cxnId="{70247E6B-E81E-434C-B1F0-DE83A70B7BA3}">
      <dgm:prSet/>
      <dgm:spPr/>
      <dgm:t>
        <a:bodyPr/>
        <a:lstStyle/>
        <a:p>
          <a:endParaRPr lang="ru-RU"/>
        </a:p>
      </dgm:t>
    </dgm:pt>
    <dgm:pt modelId="{3481A54F-9B7A-477F-BDAC-F9FE50544552}" type="sibTrans" cxnId="{70247E6B-E81E-434C-B1F0-DE83A70B7BA3}">
      <dgm:prSet/>
      <dgm:spPr/>
      <dgm:t>
        <a:bodyPr/>
        <a:lstStyle/>
        <a:p>
          <a:endParaRPr lang="ru-RU"/>
        </a:p>
      </dgm:t>
    </dgm:pt>
    <dgm:pt modelId="{BAF47BDD-7E6C-4212-BB55-92D1944AF8DA}" type="pres">
      <dgm:prSet presAssocID="{BC032A12-390C-4AD6-986E-110A1E747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E8C6F-FED9-4202-8079-18D43CE55712}" type="pres">
      <dgm:prSet presAssocID="{4CA494B9-9B9B-4DBD-85D0-BCE2942A41B2}" presName="parentLin" presStyleCnt="0"/>
      <dgm:spPr/>
    </dgm:pt>
    <dgm:pt modelId="{91910E8C-9C10-4D93-9C2D-99E39A0589DF}" type="pres">
      <dgm:prSet presAssocID="{4CA494B9-9B9B-4DBD-85D0-BCE2942A41B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5E56C43-708B-4D2F-BF11-DBD5AEB29281}" type="pres">
      <dgm:prSet presAssocID="{4CA494B9-9B9B-4DBD-85D0-BCE2942A41B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51C43-CBF0-4ADC-83F3-B2864F7306F7}" type="pres">
      <dgm:prSet presAssocID="{4CA494B9-9B9B-4DBD-85D0-BCE2942A41B2}" presName="negativeSpace" presStyleCnt="0"/>
      <dgm:spPr/>
    </dgm:pt>
    <dgm:pt modelId="{B31627E7-F03A-42BD-AB0A-135EFE33A016}" type="pres">
      <dgm:prSet presAssocID="{4CA494B9-9B9B-4DBD-85D0-BCE2942A41B2}" presName="childText" presStyleLbl="conFgAcc1" presStyleIdx="0" presStyleCnt="7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EEB89A7D-78AF-4065-9706-889C069F8B1F}" type="pres">
      <dgm:prSet presAssocID="{CC17D27A-AB66-41F3-9CBE-D1CC9A22DC62}" presName="spaceBetweenRectangles" presStyleCnt="0"/>
      <dgm:spPr/>
    </dgm:pt>
    <dgm:pt modelId="{3E71B980-8734-4EB9-BFD0-903BF0994C55}" type="pres">
      <dgm:prSet presAssocID="{D775DB52-16F9-4740-A6D1-C442026C99CF}" presName="parentLin" presStyleCnt="0"/>
      <dgm:spPr/>
    </dgm:pt>
    <dgm:pt modelId="{1315E58E-00FF-48E7-AF4A-02847C9C9DEC}" type="pres">
      <dgm:prSet presAssocID="{D775DB52-16F9-4740-A6D1-C442026C99C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A2CC8E9-343A-4850-A887-3E8F955E1409}" type="pres">
      <dgm:prSet presAssocID="{D775DB52-16F9-4740-A6D1-C442026C99C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F0764-0A85-42E5-9FBF-84E55D88D8ED}" type="pres">
      <dgm:prSet presAssocID="{D775DB52-16F9-4740-A6D1-C442026C99CF}" presName="negativeSpace" presStyleCnt="0"/>
      <dgm:spPr/>
    </dgm:pt>
    <dgm:pt modelId="{A566AC54-C772-4113-A8E4-8EF54D40EB2B}" type="pres">
      <dgm:prSet presAssocID="{D775DB52-16F9-4740-A6D1-C442026C99CF}" presName="childText" presStyleLbl="conFgAcc1" presStyleIdx="1" presStyleCnt="7">
        <dgm:presLayoutVars>
          <dgm:bulletEnabled val="1"/>
        </dgm:presLayoutVars>
      </dgm:prSet>
      <dgm:spPr>
        <a:ln w="9525">
          <a:solidFill>
            <a:schemeClr val="tx2"/>
          </a:solidFill>
        </a:ln>
      </dgm:spPr>
    </dgm:pt>
    <dgm:pt modelId="{6293EFA3-ECE0-44E3-83BA-022EC20AC3E3}" type="pres">
      <dgm:prSet presAssocID="{02B0D230-2C68-4579-8375-9DDEB5572244}" presName="spaceBetweenRectangles" presStyleCnt="0"/>
      <dgm:spPr/>
    </dgm:pt>
    <dgm:pt modelId="{71350432-F0A3-4060-829E-B0C3C4FBB7BD}" type="pres">
      <dgm:prSet presAssocID="{638CE143-BD62-427F-BD18-D245A60F6D2D}" presName="parentLin" presStyleCnt="0"/>
      <dgm:spPr/>
    </dgm:pt>
    <dgm:pt modelId="{A0DFD9E4-43F1-455A-85B2-DED56A6D4FA3}" type="pres">
      <dgm:prSet presAssocID="{638CE143-BD62-427F-BD18-D245A60F6D2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2E4CEE2-7FC8-4B09-BBE5-F6AFAE1CF5A9}" type="pres">
      <dgm:prSet presAssocID="{638CE143-BD62-427F-BD18-D245A60F6D2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6BD9-5AC3-4887-A419-FB1E7E3FE58B}" type="pres">
      <dgm:prSet presAssocID="{638CE143-BD62-427F-BD18-D245A60F6D2D}" presName="negativeSpace" presStyleCnt="0"/>
      <dgm:spPr/>
    </dgm:pt>
    <dgm:pt modelId="{7D3A2D89-F51E-4731-A1C0-33C4E27E6A7A}" type="pres">
      <dgm:prSet presAssocID="{638CE143-BD62-427F-BD18-D245A60F6D2D}" presName="childText" presStyleLbl="conFgAcc1" presStyleIdx="2" presStyleCnt="7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339E0112-BC05-4621-BE18-2BC4B6647F60}" type="pres">
      <dgm:prSet presAssocID="{1B7DA20A-DAE7-496D-BFCE-3EC1B0F3584F}" presName="spaceBetweenRectangles" presStyleCnt="0"/>
      <dgm:spPr/>
    </dgm:pt>
    <dgm:pt modelId="{28BFD51B-E844-4DD8-B271-F39E829509BC}" type="pres">
      <dgm:prSet presAssocID="{8A13B629-3921-436E-A17D-F4756B451BF2}" presName="parentLin" presStyleCnt="0"/>
      <dgm:spPr/>
    </dgm:pt>
    <dgm:pt modelId="{C859C2BE-F45E-4146-B999-B67BB566497B}" type="pres">
      <dgm:prSet presAssocID="{8A13B629-3921-436E-A17D-F4756B451BF2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BEF2A9A-1089-4184-8D15-7C32AD163E43}" type="pres">
      <dgm:prSet presAssocID="{8A13B629-3921-436E-A17D-F4756B451BF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F970-9B79-4A0E-B10A-5DA9AD39E5A7}" type="pres">
      <dgm:prSet presAssocID="{8A13B629-3921-436E-A17D-F4756B451BF2}" presName="negativeSpace" presStyleCnt="0"/>
      <dgm:spPr/>
    </dgm:pt>
    <dgm:pt modelId="{2654323A-5BCE-43F3-B99C-D54AA44ED301}" type="pres">
      <dgm:prSet presAssocID="{8A13B629-3921-436E-A17D-F4756B451BF2}" presName="childText" presStyleLbl="conFgAcc1" presStyleIdx="3" presStyleCnt="7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1E864E66-8F7E-49F5-8C08-6B9EE9D61340}" type="pres">
      <dgm:prSet presAssocID="{2FC1098E-3910-4CB6-B9F4-7ADC62C4BC9F}" presName="spaceBetweenRectangles" presStyleCnt="0"/>
      <dgm:spPr/>
    </dgm:pt>
    <dgm:pt modelId="{DA21D6C5-ACD9-4801-98CF-F71ED29409B9}" type="pres">
      <dgm:prSet presAssocID="{8DD64136-C774-4884-BCC5-1E520695B3D2}" presName="parentLin" presStyleCnt="0"/>
      <dgm:spPr/>
    </dgm:pt>
    <dgm:pt modelId="{CF19B2B7-BD49-467D-80B0-FFAB37389F5A}" type="pres">
      <dgm:prSet presAssocID="{8DD64136-C774-4884-BCC5-1E520695B3D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4E729C2-097D-4991-9481-4B3B7640A906}" type="pres">
      <dgm:prSet presAssocID="{8DD64136-C774-4884-BCC5-1E520695B3D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574E9-44A0-4203-83D4-346C253A496D}" type="pres">
      <dgm:prSet presAssocID="{8DD64136-C774-4884-BCC5-1E520695B3D2}" presName="negativeSpace" presStyleCnt="0"/>
      <dgm:spPr/>
    </dgm:pt>
    <dgm:pt modelId="{C30263BE-648E-42F4-BA80-9ACD8A5794B5}" type="pres">
      <dgm:prSet presAssocID="{8DD64136-C774-4884-BCC5-1E520695B3D2}" presName="childText" presStyleLbl="conFgAcc1" presStyleIdx="4" presStyleCnt="7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6ABFE3FF-8A2A-4F53-9E56-36FAD0982B7E}" type="pres">
      <dgm:prSet presAssocID="{E03C41CB-C4CD-4FBE-852F-7784F9F44A02}" presName="spaceBetweenRectangles" presStyleCnt="0"/>
      <dgm:spPr/>
    </dgm:pt>
    <dgm:pt modelId="{DBE9B87D-6FE1-4E10-BE45-CED739D4A789}" type="pres">
      <dgm:prSet presAssocID="{F6737B09-96E1-405A-B3DD-1279E20C3CE2}" presName="parentLin" presStyleCnt="0"/>
      <dgm:spPr/>
    </dgm:pt>
    <dgm:pt modelId="{5DDB6EFD-122F-4C9E-9166-FFF863D6EF20}" type="pres">
      <dgm:prSet presAssocID="{F6737B09-96E1-405A-B3DD-1279E20C3CE2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A8D73E9-A5D6-4CF2-9BED-9C97A3D6ABF4}" type="pres">
      <dgm:prSet presAssocID="{F6737B09-96E1-405A-B3DD-1279E20C3CE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AE75E-65CB-4833-BA2C-442FF238E3A0}" type="pres">
      <dgm:prSet presAssocID="{F6737B09-96E1-405A-B3DD-1279E20C3CE2}" presName="negativeSpace" presStyleCnt="0"/>
      <dgm:spPr/>
    </dgm:pt>
    <dgm:pt modelId="{5F701050-D346-4E1C-B6A8-0E8CDAD6538D}" type="pres">
      <dgm:prSet presAssocID="{F6737B09-96E1-405A-B3DD-1279E20C3CE2}" presName="childText" presStyleLbl="conFgAcc1" presStyleIdx="5" presStyleCnt="7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AF1CED8D-CCE7-41C2-8CF1-853172F35F6B}" type="pres">
      <dgm:prSet presAssocID="{CF6C65FB-479C-4248-AB8B-BA4285F1E4F1}" presName="spaceBetweenRectangles" presStyleCnt="0"/>
      <dgm:spPr/>
    </dgm:pt>
    <dgm:pt modelId="{0694CC28-C696-4760-A2FB-6C7525C70001}" type="pres">
      <dgm:prSet presAssocID="{D0225E49-BF81-4C7F-998B-53839ABBCF20}" presName="parentLin" presStyleCnt="0"/>
      <dgm:spPr/>
    </dgm:pt>
    <dgm:pt modelId="{AFC1DB84-567D-40A8-9F79-5721FEFC22E8}" type="pres">
      <dgm:prSet presAssocID="{D0225E49-BF81-4C7F-998B-53839ABBCF2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6A72198-2C76-437C-83E4-93F512DD0FE9}" type="pres">
      <dgm:prSet presAssocID="{D0225E49-BF81-4C7F-998B-53839ABBCF2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26D74-B5B1-4065-B251-B6891B09139B}" type="pres">
      <dgm:prSet presAssocID="{D0225E49-BF81-4C7F-998B-53839ABBCF20}" presName="negativeSpace" presStyleCnt="0"/>
      <dgm:spPr/>
    </dgm:pt>
    <dgm:pt modelId="{A78077B0-81C8-4ABE-A19B-CFAC9209AFC7}" type="pres">
      <dgm:prSet presAssocID="{D0225E49-BF81-4C7F-998B-53839ABBCF20}" presName="childText" presStyleLbl="conFgAcc1" presStyleIdx="6" presStyleCnt="7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</dgm:ptLst>
  <dgm:cxnLst>
    <dgm:cxn modelId="{70247E6B-E81E-434C-B1F0-DE83A70B7BA3}" srcId="{BC032A12-390C-4AD6-986E-110A1E7471D4}" destId="{D0225E49-BF81-4C7F-998B-53839ABBCF20}" srcOrd="6" destOrd="0" parTransId="{264A87CE-9367-4428-887D-C16651A8D944}" sibTransId="{3481A54F-9B7A-477F-BDAC-F9FE50544552}"/>
    <dgm:cxn modelId="{4C0D86CB-5F6D-4B12-8F10-55DB062CE190}" type="presOf" srcId="{8A13B629-3921-436E-A17D-F4756B451BF2}" destId="{C859C2BE-F45E-4146-B999-B67BB566497B}" srcOrd="0" destOrd="0" presId="urn:microsoft.com/office/officeart/2005/8/layout/list1"/>
    <dgm:cxn modelId="{9F2E6620-BF28-4BFD-9DC6-15C59F1F2C11}" type="presOf" srcId="{4CA494B9-9B9B-4DBD-85D0-BCE2942A41B2}" destId="{D5E56C43-708B-4D2F-BF11-DBD5AEB29281}" srcOrd="1" destOrd="0" presId="urn:microsoft.com/office/officeart/2005/8/layout/list1"/>
    <dgm:cxn modelId="{A426AB74-AF3E-478E-87C3-1DDDC03328FE}" srcId="{BC032A12-390C-4AD6-986E-110A1E7471D4}" destId="{8A13B629-3921-436E-A17D-F4756B451BF2}" srcOrd="3" destOrd="0" parTransId="{7F7C53A6-3A7F-4879-B511-1D34755FB327}" sibTransId="{2FC1098E-3910-4CB6-B9F4-7ADC62C4BC9F}"/>
    <dgm:cxn modelId="{0C71BEB5-1FCC-4BA0-8B76-5C3FA892D620}" type="presOf" srcId="{F6737B09-96E1-405A-B3DD-1279E20C3CE2}" destId="{5DDB6EFD-122F-4C9E-9166-FFF863D6EF20}" srcOrd="0" destOrd="0" presId="urn:microsoft.com/office/officeart/2005/8/layout/list1"/>
    <dgm:cxn modelId="{898967BF-9E67-4E57-8EBF-E1B358BF850D}" type="presOf" srcId="{D775DB52-16F9-4740-A6D1-C442026C99CF}" destId="{3A2CC8E9-343A-4850-A887-3E8F955E1409}" srcOrd="1" destOrd="0" presId="urn:microsoft.com/office/officeart/2005/8/layout/list1"/>
    <dgm:cxn modelId="{6BBF7A99-F8F6-4B47-864E-4FB595B32F62}" type="presOf" srcId="{D775DB52-16F9-4740-A6D1-C442026C99CF}" destId="{1315E58E-00FF-48E7-AF4A-02847C9C9DEC}" srcOrd="0" destOrd="0" presId="urn:microsoft.com/office/officeart/2005/8/layout/list1"/>
    <dgm:cxn modelId="{1D69015E-E50D-429C-B848-D74675F7FA27}" type="presOf" srcId="{4CA494B9-9B9B-4DBD-85D0-BCE2942A41B2}" destId="{91910E8C-9C10-4D93-9C2D-99E39A0589DF}" srcOrd="0" destOrd="0" presId="urn:microsoft.com/office/officeart/2005/8/layout/list1"/>
    <dgm:cxn modelId="{DBA6BF3D-DA03-49F2-A3DF-D98029BF84F9}" type="presOf" srcId="{BC032A12-390C-4AD6-986E-110A1E7471D4}" destId="{BAF47BDD-7E6C-4212-BB55-92D1944AF8DA}" srcOrd="0" destOrd="0" presId="urn:microsoft.com/office/officeart/2005/8/layout/list1"/>
    <dgm:cxn modelId="{F6D73D51-C909-4079-A5DB-2CE6D321775F}" srcId="{BC032A12-390C-4AD6-986E-110A1E7471D4}" destId="{4CA494B9-9B9B-4DBD-85D0-BCE2942A41B2}" srcOrd="0" destOrd="0" parTransId="{532CD4A8-3AEF-4C18-A525-034D0433699D}" sibTransId="{CC17D27A-AB66-41F3-9CBE-D1CC9A22DC62}"/>
    <dgm:cxn modelId="{8EC173DA-D421-4883-8431-FC3FEC5CA64C}" type="presOf" srcId="{8DD64136-C774-4884-BCC5-1E520695B3D2}" destId="{CF19B2B7-BD49-467D-80B0-FFAB37389F5A}" srcOrd="0" destOrd="0" presId="urn:microsoft.com/office/officeart/2005/8/layout/list1"/>
    <dgm:cxn modelId="{589F202B-A967-4CC3-8D1C-D9CDE32403F0}" type="presOf" srcId="{D0225E49-BF81-4C7F-998B-53839ABBCF20}" destId="{D6A72198-2C76-437C-83E4-93F512DD0FE9}" srcOrd="1" destOrd="0" presId="urn:microsoft.com/office/officeart/2005/8/layout/list1"/>
    <dgm:cxn modelId="{F4655BF5-C9EF-4309-8E2F-FCB3D2B3122F}" srcId="{BC032A12-390C-4AD6-986E-110A1E7471D4}" destId="{638CE143-BD62-427F-BD18-D245A60F6D2D}" srcOrd="2" destOrd="0" parTransId="{CB3544EB-5F6A-436A-950B-92AA05640AF1}" sibTransId="{1B7DA20A-DAE7-496D-BFCE-3EC1B0F3584F}"/>
    <dgm:cxn modelId="{24A1A619-AA58-4E95-AFDB-5F8B891831AE}" type="presOf" srcId="{8A13B629-3921-436E-A17D-F4756B451BF2}" destId="{9BEF2A9A-1089-4184-8D15-7C32AD163E43}" srcOrd="1" destOrd="0" presId="urn:microsoft.com/office/officeart/2005/8/layout/list1"/>
    <dgm:cxn modelId="{CCCAF881-5D38-42A5-B761-14CE2F5756F9}" type="presOf" srcId="{8DD64136-C774-4884-BCC5-1E520695B3D2}" destId="{F4E729C2-097D-4991-9481-4B3B7640A906}" srcOrd="1" destOrd="0" presId="urn:microsoft.com/office/officeart/2005/8/layout/list1"/>
    <dgm:cxn modelId="{39CB206E-E409-4BA7-BFEE-0A5996AAF474}" srcId="{BC032A12-390C-4AD6-986E-110A1E7471D4}" destId="{8DD64136-C774-4884-BCC5-1E520695B3D2}" srcOrd="4" destOrd="0" parTransId="{622B5CC1-E894-4146-BA32-6C5E39DE3711}" sibTransId="{E03C41CB-C4CD-4FBE-852F-7784F9F44A02}"/>
    <dgm:cxn modelId="{6FD60A0D-6B99-4CA1-A5E4-86E23671A67B}" srcId="{BC032A12-390C-4AD6-986E-110A1E7471D4}" destId="{D775DB52-16F9-4740-A6D1-C442026C99CF}" srcOrd="1" destOrd="0" parTransId="{DABDB5B7-B60C-46E1-AF46-DA7EBC108158}" sibTransId="{02B0D230-2C68-4579-8375-9DDEB5572244}"/>
    <dgm:cxn modelId="{E3D1D43D-BF90-45C5-88DD-C6B8157F5AF4}" type="presOf" srcId="{638CE143-BD62-427F-BD18-D245A60F6D2D}" destId="{A0DFD9E4-43F1-455A-85B2-DED56A6D4FA3}" srcOrd="0" destOrd="0" presId="urn:microsoft.com/office/officeart/2005/8/layout/list1"/>
    <dgm:cxn modelId="{93AED50F-2322-495D-9AE3-58220545FD57}" type="presOf" srcId="{D0225E49-BF81-4C7F-998B-53839ABBCF20}" destId="{AFC1DB84-567D-40A8-9F79-5721FEFC22E8}" srcOrd="0" destOrd="0" presId="urn:microsoft.com/office/officeart/2005/8/layout/list1"/>
    <dgm:cxn modelId="{AE04E0FD-056E-4AE8-AB39-C74C03A4FAE9}" srcId="{BC032A12-390C-4AD6-986E-110A1E7471D4}" destId="{F6737B09-96E1-405A-B3DD-1279E20C3CE2}" srcOrd="5" destOrd="0" parTransId="{52B06D7E-18FA-43A6-B60B-9B541C648CFD}" sibTransId="{CF6C65FB-479C-4248-AB8B-BA4285F1E4F1}"/>
    <dgm:cxn modelId="{ADDEA645-7221-4274-A6F7-68AF65E03BDC}" type="presOf" srcId="{F6737B09-96E1-405A-B3DD-1279E20C3CE2}" destId="{DA8D73E9-A5D6-4CF2-9BED-9C97A3D6ABF4}" srcOrd="1" destOrd="0" presId="urn:microsoft.com/office/officeart/2005/8/layout/list1"/>
    <dgm:cxn modelId="{F46D29AA-9F87-475C-9725-9A35DEF74EC0}" type="presOf" srcId="{638CE143-BD62-427F-BD18-D245A60F6D2D}" destId="{62E4CEE2-7FC8-4B09-BBE5-F6AFAE1CF5A9}" srcOrd="1" destOrd="0" presId="urn:microsoft.com/office/officeart/2005/8/layout/list1"/>
    <dgm:cxn modelId="{DA50B477-A307-4644-BAD2-14E1AD69BA3B}" type="presParOf" srcId="{BAF47BDD-7E6C-4212-BB55-92D1944AF8DA}" destId="{241E8C6F-FED9-4202-8079-18D43CE55712}" srcOrd="0" destOrd="0" presId="urn:microsoft.com/office/officeart/2005/8/layout/list1"/>
    <dgm:cxn modelId="{2B674B24-334F-4C7A-885B-4668C84EC28A}" type="presParOf" srcId="{241E8C6F-FED9-4202-8079-18D43CE55712}" destId="{91910E8C-9C10-4D93-9C2D-99E39A0589DF}" srcOrd="0" destOrd="0" presId="urn:microsoft.com/office/officeart/2005/8/layout/list1"/>
    <dgm:cxn modelId="{D584EA38-36A3-498B-AF44-7F1C72FBA1A1}" type="presParOf" srcId="{241E8C6F-FED9-4202-8079-18D43CE55712}" destId="{D5E56C43-708B-4D2F-BF11-DBD5AEB29281}" srcOrd="1" destOrd="0" presId="urn:microsoft.com/office/officeart/2005/8/layout/list1"/>
    <dgm:cxn modelId="{113480B5-C84A-487B-AFC9-DE13B0AC4712}" type="presParOf" srcId="{BAF47BDD-7E6C-4212-BB55-92D1944AF8DA}" destId="{78051C43-CBF0-4ADC-83F3-B2864F7306F7}" srcOrd="1" destOrd="0" presId="urn:microsoft.com/office/officeart/2005/8/layout/list1"/>
    <dgm:cxn modelId="{085D19F5-1CF8-4E9F-81F4-A3F2682C3FE0}" type="presParOf" srcId="{BAF47BDD-7E6C-4212-BB55-92D1944AF8DA}" destId="{B31627E7-F03A-42BD-AB0A-135EFE33A016}" srcOrd="2" destOrd="0" presId="urn:microsoft.com/office/officeart/2005/8/layout/list1"/>
    <dgm:cxn modelId="{EB62D413-4ECD-4B2D-A285-02DA5FC17224}" type="presParOf" srcId="{BAF47BDD-7E6C-4212-BB55-92D1944AF8DA}" destId="{EEB89A7D-78AF-4065-9706-889C069F8B1F}" srcOrd="3" destOrd="0" presId="urn:microsoft.com/office/officeart/2005/8/layout/list1"/>
    <dgm:cxn modelId="{665F2499-46E1-4192-806C-E945E615EF46}" type="presParOf" srcId="{BAF47BDD-7E6C-4212-BB55-92D1944AF8DA}" destId="{3E71B980-8734-4EB9-BFD0-903BF0994C55}" srcOrd="4" destOrd="0" presId="urn:microsoft.com/office/officeart/2005/8/layout/list1"/>
    <dgm:cxn modelId="{C586D174-8192-46B4-80E1-C387E0F790E8}" type="presParOf" srcId="{3E71B980-8734-4EB9-BFD0-903BF0994C55}" destId="{1315E58E-00FF-48E7-AF4A-02847C9C9DEC}" srcOrd="0" destOrd="0" presId="urn:microsoft.com/office/officeart/2005/8/layout/list1"/>
    <dgm:cxn modelId="{8D9067C0-4A8D-40EA-A036-D6043C34519F}" type="presParOf" srcId="{3E71B980-8734-4EB9-BFD0-903BF0994C55}" destId="{3A2CC8E9-343A-4850-A887-3E8F955E1409}" srcOrd="1" destOrd="0" presId="urn:microsoft.com/office/officeart/2005/8/layout/list1"/>
    <dgm:cxn modelId="{A3A9B7BE-943A-49BC-83C9-F19A7BC1E404}" type="presParOf" srcId="{BAF47BDD-7E6C-4212-BB55-92D1944AF8DA}" destId="{677F0764-0A85-42E5-9FBF-84E55D88D8ED}" srcOrd="5" destOrd="0" presId="urn:microsoft.com/office/officeart/2005/8/layout/list1"/>
    <dgm:cxn modelId="{B4ADC983-CFE2-4E16-A10E-603769AA75FE}" type="presParOf" srcId="{BAF47BDD-7E6C-4212-BB55-92D1944AF8DA}" destId="{A566AC54-C772-4113-A8E4-8EF54D40EB2B}" srcOrd="6" destOrd="0" presId="urn:microsoft.com/office/officeart/2005/8/layout/list1"/>
    <dgm:cxn modelId="{BD0C74BA-10E6-46AA-BB32-AFB94EC37967}" type="presParOf" srcId="{BAF47BDD-7E6C-4212-BB55-92D1944AF8DA}" destId="{6293EFA3-ECE0-44E3-83BA-022EC20AC3E3}" srcOrd="7" destOrd="0" presId="urn:microsoft.com/office/officeart/2005/8/layout/list1"/>
    <dgm:cxn modelId="{715840C2-28DD-42BD-A997-D0C8A0EB9273}" type="presParOf" srcId="{BAF47BDD-7E6C-4212-BB55-92D1944AF8DA}" destId="{71350432-F0A3-4060-829E-B0C3C4FBB7BD}" srcOrd="8" destOrd="0" presId="urn:microsoft.com/office/officeart/2005/8/layout/list1"/>
    <dgm:cxn modelId="{E18A9663-C525-4268-BF74-8D87C7896F05}" type="presParOf" srcId="{71350432-F0A3-4060-829E-B0C3C4FBB7BD}" destId="{A0DFD9E4-43F1-455A-85B2-DED56A6D4FA3}" srcOrd="0" destOrd="0" presId="urn:microsoft.com/office/officeart/2005/8/layout/list1"/>
    <dgm:cxn modelId="{E47EDDEC-3CE9-42F9-8625-D878741EB743}" type="presParOf" srcId="{71350432-F0A3-4060-829E-B0C3C4FBB7BD}" destId="{62E4CEE2-7FC8-4B09-BBE5-F6AFAE1CF5A9}" srcOrd="1" destOrd="0" presId="urn:microsoft.com/office/officeart/2005/8/layout/list1"/>
    <dgm:cxn modelId="{DB0800B3-30D4-45A1-A6B6-748CEDB7DC75}" type="presParOf" srcId="{BAF47BDD-7E6C-4212-BB55-92D1944AF8DA}" destId="{D3076BD9-5AC3-4887-A419-FB1E7E3FE58B}" srcOrd="9" destOrd="0" presId="urn:microsoft.com/office/officeart/2005/8/layout/list1"/>
    <dgm:cxn modelId="{5FBBF1FF-9F77-49BE-8B55-6789DE9D61D7}" type="presParOf" srcId="{BAF47BDD-7E6C-4212-BB55-92D1944AF8DA}" destId="{7D3A2D89-F51E-4731-A1C0-33C4E27E6A7A}" srcOrd="10" destOrd="0" presId="urn:microsoft.com/office/officeart/2005/8/layout/list1"/>
    <dgm:cxn modelId="{4E0BDCF8-8097-4DCB-B09A-8CF3F21C3560}" type="presParOf" srcId="{BAF47BDD-7E6C-4212-BB55-92D1944AF8DA}" destId="{339E0112-BC05-4621-BE18-2BC4B6647F60}" srcOrd="11" destOrd="0" presId="urn:microsoft.com/office/officeart/2005/8/layout/list1"/>
    <dgm:cxn modelId="{0FC1483F-0C46-4B1C-BC5C-5552D0DEE068}" type="presParOf" srcId="{BAF47BDD-7E6C-4212-BB55-92D1944AF8DA}" destId="{28BFD51B-E844-4DD8-B271-F39E829509BC}" srcOrd="12" destOrd="0" presId="urn:microsoft.com/office/officeart/2005/8/layout/list1"/>
    <dgm:cxn modelId="{25C53654-293C-443A-B712-93E6A46903BE}" type="presParOf" srcId="{28BFD51B-E844-4DD8-B271-F39E829509BC}" destId="{C859C2BE-F45E-4146-B999-B67BB566497B}" srcOrd="0" destOrd="0" presId="urn:microsoft.com/office/officeart/2005/8/layout/list1"/>
    <dgm:cxn modelId="{D0B1819E-68E6-4CAC-9929-C10A2B2A93EC}" type="presParOf" srcId="{28BFD51B-E844-4DD8-B271-F39E829509BC}" destId="{9BEF2A9A-1089-4184-8D15-7C32AD163E43}" srcOrd="1" destOrd="0" presId="urn:microsoft.com/office/officeart/2005/8/layout/list1"/>
    <dgm:cxn modelId="{71A35FBB-2CC6-4549-8E35-B8A25AAC22C1}" type="presParOf" srcId="{BAF47BDD-7E6C-4212-BB55-92D1944AF8DA}" destId="{0B51F970-9B79-4A0E-B10A-5DA9AD39E5A7}" srcOrd="13" destOrd="0" presId="urn:microsoft.com/office/officeart/2005/8/layout/list1"/>
    <dgm:cxn modelId="{EC9C41F0-9B23-4A95-9100-70F5F41A225C}" type="presParOf" srcId="{BAF47BDD-7E6C-4212-BB55-92D1944AF8DA}" destId="{2654323A-5BCE-43F3-B99C-D54AA44ED301}" srcOrd="14" destOrd="0" presId="urn:microsoft.com/office/officeart/2005/8/layout/list1"/>
    <dgm:cxn modelId="{C8B01151-829D-4912-A82E-8F233F61FA0B}" type="presParOf" srcId="{BAF47BDD-7E6C-4212-BB55-92D1944AF8DA}" destId="{1E864E66-8F7E-49F5-8C08-6B9EE9D61340}" srcOrd="15" destOrd="0" presId="urn:microsoft.com/office/officeart/2005/8/layout/list1"/>
    <dgm:cxn modelId="{F701C104-775E-473A-8517-0D08001BD0A8}" type="presParOf" srcId="{BAF47BDD-7E6C-4212-BB55-92D1944AF8DA}" destId="{DA21D6C5-ACD9-4801-98CF-F71ED29409B9}" srcOrd="16" destOrd="0" presId="urn:microsoft.com/office/officeart/2005/8/layout/list1"/>
    <dgm:cxn modelId="{BC6D711B-9078-4748-9300-715EC8E7CFA4}" type="presParOf" srcId="{DA21D6C5-ACD9-4801-98CF-F71ED29409B9}" destId="{CF19B2B7-BD49-467D-80B0-FFAB37389F5A}" srcOrd="0" destOrd="0" presId="urn:microsoft.com/office/officeart/2005/8/layout/list1"/>
    <dgm:cxn modelId="{13F167A7-E362-4C2A-A9E8-7933E6B31792}" type="presParOf" srcId="{DA21D6C5-ACD9-4801-98CF-F71ED29409B9}" destId="{F4E729C2-097D-4991-9481-4B3B7640A906}" srcOrd="1" destOrd="0" presId="urn:microsoft.com/office/officeart/2005/8/layout/list1"/>
    <dgm:cxn modelId="{738B6A00-442C-4381-B380-AE06BEC95219}" type="presParOf" srcId="{BAF47BDD-7E6C-4212-BB55-92D1944AF8DA}" destId="{151574E9-44A0-4203-83D4-346C253A496D}" srcOrd="17" destOrd="0" presId="urn:microsoft.com/office/officeart/2005/8/layout/list1"/>
    <dgm:cxn modelId="{444D7D6F-4016-4364-B2DA-DD146D436AED}" type="presParOf" srcId="{BAF47BDD-7E6C-4212-BB55-92D1944AF8DA}" destId="{C30263BE-648E-42F4-BA80-9ACD8A5794B5}" srcOrd="18" destOrd="0" presId="urn:microsoft.com/office/officeart/2005/8/layout/list1"/>
    <dgm:cxn modelId="{0CA1A673-EC9B-4661-BC51-A6ABD5E3C127}" type="presParOf" srcId="{BAF47BDD-7E6C-4212-BB55-92D1944AF8DA}" destId="{6ABFE3FF-8A2A-4F53-9E56-36FAD0982B7E}" srcOrd="19" destOrd="0" presId="urn:microsoft.com/office/officeart/2005/8/layout/list1"/>
    <dgm:cxn modelId="{F2E003DE-927C-4F10-B64E-B2BF9CBCC58B}" type="presParOf" srcId="{BAF47BDD-7E6C-4212-BB55-92D1944AF8DA}" destId="{DBE9B87D-6FE1-4E10-BE45-CED739D4A789}" srcOrd="20" destOrd="0" presId="urn:microsoft.com/office/officeart/2005/8/layout/list1"/>
    <dgm:cxn modelId="{EE59A638-902D-4188-A94E-A152EBE8AC7A}" type="presParOf" srcId="{DBE9B87D-6FE1-4E10-BE45-CED739D4A789}" destId="{5DDB6EFD-122F-4C9E-9166-FFF863D6EF20}" srcOrd="0" destOrd="0" presId="urn:microsoft.com/office/officeart/2005/8/layout/list1"/>
    <dgm:cxn modelId="{D63AFC82-E3B7-4E0B-AB3F-3689E16D2113}" type="presParOf" srcId="{DBE9B87D-6FE1-4E10-BE45-CED739D4A789}" destId="{DA8D73E9-A5D6-4CF2-9BED-9C97A3D6ABF4}" srcOrd="1" destOrd="0" presId="urn:microsoft.com/office/officeart/2005/8/layout/list1"/>
    <dgm:cxn modelId="{BF002BFF-82F5-4B3A-90E8-E8A5D40FB031}" type="presParOf" srcId="{BAF47BDD-7E6C-4212-BB55-92D1944AF8DA}" destId="{446AE75E-65CB-4833-BA2C-442FF238E3A0}" srcOrd="21" destOrd="0" presId="urn:microsoft.com/office/officeart/2005/8/layout/list1"/>
    <dgm:cxn modelId="{962E464F-86EC-4215-A2FC-F2BD5C569395}" type="presParOf" srcId="{BAF47BDD-7E6C-4212-BB55-92D1944AF8DA}" destId="{5F701050-D346-4E1C-B6A8-0E8CDAD6538D}" srcOrd="22" destOrd="0" presId="urn:microsoft.com/office/officeart/2005/8/layout/list1"/>
    <dgm:cxn modelId="{BDF2062C-5ED9-4E4E-8403-9C8FF28DA6B8}" type="presParOf" srcId="{BAF47BDD-7E6C-4212-BB55-92D1944AF8DA}" destId="{AF1CED8D-CCE7-41C2-8CF1-853172F35F6B}" srcOrd="23" destOrd="0" presId="urn:microsoft.com/office/officeart/2005/8/layout/list1"/>
    <dgm:cxn modelId="{498FD72F-7912-4872-B4F3-3CC7C842A323}" type="presParOf" srcId="{BAF47BDD-7E6C-4212-BB55-92D1944AF8DA}" destId="{0694CC28-C696-4760-A2FB-6C7525C70001}" srcOrd="24" destOrd="0" presId="urn:microsoft.com/office/officeart/2005/8/layout/list1"/>
    <dgm:cxn modelId="{E505CFEC-32C0-4B64-A1B8-1CB3B9D2886E}" type="presParOf" srcId="{0694CC28-C696-4760-A2FB-6C7525C70001}" destId="{AFC1DB84-567D-40A8-9F79-5721FEFC22E8}" srcOrd="0" destOrd="0" presId="urn:microsoft.com/office/officeart/2005/8/layout/list1"/>
    <dgm:cxn modelId="{4EB9DABF-E876-44C7-A144-945AE16F44E2}" type="presParOf" srcId="{0694CC28-C696-4760-A2FB-6C7525C70001}" destId="{D6A72198-2C76-437C-83E4-93F512DD0FE9}" srcOrd="1" destOrd="0" presId="urn:microsoft.com/office/officeart/2005/8/layout/list1"/>
    <dgm:cxn modelId="{69FAAD53-FC68-4AFA-B36F-090C5786E999}" type="presParOf" srcId="{BAF47BDD-7E6C-4212-BB55-92D1944AF8DA}" destId="{95F26D74-B5B1-4065-B251-B6891B09139B}" srcOrd="25" destOrd="0" presId="urn:microsoft.com/office/officeart/2005/8/layout/list1"/>
    <dgm:cxn modelId="{7715DF8A-22E8-4A1F-86E1-6F3944F73BDA}" type="presParOf" srcId="{BAF47BDD-7E6C-4212-BB55-92D1944AF8DA}" destId="{A78077B0-81C8-4ABE-A19B-CFAC9209AFC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8B4D9-1ADD-478F-8F29-585C433B0F46}">
      <dsp:nvSpPr>
        <dsp:cNvPr id="0" name=""/>
        <dsp:cNvSpPr/>
      </dsp:nvSpPr>
      <dsp:spPr>
        <a:xfrm>
          <a:off x="-5060453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54344-71D7-4526-8FF7-B59742F7AD3B}">
      <dsp:nvSpPr>
        <dsp:cNvPr id="0" name=""/>
        <dsp:cNvSpPr/>
      </dsp:nvSpPr>
      <dsp:spPr>
        <a:xfrm>
          <a:off x="606766" y="446449"/>
          <a:ext cx="5690917" cy="89289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Резидент РФ 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фактически находятся в стране более 183 дней в течение 12 месяцев подряд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766" y="446449"/>
        <a:ext cx="5690917" cy="892899"/>
      </dsp:txXfrm>
    </dsp:sp>
    <dsp:sp modelId="{6A4822E1-885E-448B-AA54-2933E9DAFC16}">
      <dsp:nvSpPr>
        <dsp:cNvPr id="0" name=""/>
        <dsp:cNvSpPr/>
      </dsp:nvSpPr>
      <dsp:spPr>
        <a:xfrm>
          <a:off x="48704" y="334837"/>
          <a:ext cx="1116124" cy="111612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E2E43C09-0F09-4124-8082-82467026FFB9}">
      <dsp:nvSpPr>
        <dsp:cNvPr id="0" name=""/>
        <dsp:cNvSpPr/>
      </dsp:nvSpPr>
      <dsp:spPr>
        <a:xfrm>
          <a:off x="931335" y="1785798"/>
          <a:ext cx="5366349" cy="89289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Доходы, облагаемые по ставке 13 %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1335" y="1785798"/>
        <a:ext cx="5366349" cy="892899"/>
      </dsp:txXfrm>
    </dsp:sp>
    <dsp:sp modelId="{1510E313-CC16-4901-B9EE-086008BD03E9}">
      <dsp:nvSpPr>
        <dsp:cNvPr id="0" name=""/>
        <dsp:cNvSpPr/>
      </dsp:nvSpPr>
      <dsp:spPr>
        <a:xfrm>
          <a:off x="373273" y="1674186"/>
          <a:ext cx="1116124" cy="111612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D99F47F-A64A-4BB3-976D-B998D71144FD}">
      <dsp:nvSpPr>
        <dsp:cNvPr id="0" name=""/>
        <dsp:cNvSpPr/>
      </dsp:nvSpPr>
      <dsp:spPr>
        <a:xfrm>
          <a:off x="580758" y="3024338"/>
          <a:ext cx="5742932" cy="109451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087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Документальное подтверждение права на вычет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758" y="3024338"/>
        <a:ext cx="5742932" cy="1094515"/>
      </dsp:txXfrm>
    </dsp:sp>
    <dsp:sp modelId="{432BF821-FF81-443A-9681-1367AA0B1257}">
      <dsp:nvSpPr>
        <dsp:cNvPr id="0" name=""/>
        <dsp:cNvSpPr/>
      </dsp:nvSpPr>
      <dsp:spPr>
        <a:xfrm>
          <a:off x="48704" y="3013534"/>
          <a:ext cx="1116124" cy="111612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627E7-F03A-42BD-AB0A-135EFE33A016}">
      <dsp:nvSpPr>
        <dsp:cNvPr id="0" name=""/>
        <dsp:cNvSpPr/>
      </dsp:nvSpPr>
      <dsp:spPr>
        <a:xfrm>
          <a:off x="0" y="295087"/>
          <a:ext cx="7931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56C43-708B-4D2F-BF11-DBD5AEB29281}">
      <dsp:nvSpPr>
        <dsp:cNvPr id="0" name=""/>
        <dsp:cNvSpPr/>
      </dsp:nvSpPr>
      <dsp:spPr>
        <a:xfrm>
          <a:off x="396557" y="73687"/>
          <a:ext cx="5551805" cy="442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Стандартные (ст. 218 Налогового кодекса)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18173" y="95303"/>
        <a:ext cx="5508573" cy="399568"/>
      </dsp:txXfrm>
    </dsp:sp>
    <dsp:sp modelId="{A566AC54-C772-4113-A8E4-8EF54D40EB2B}">
      <dsp:nvSpPr>
        <dsp:cNvPr id="0" name=""/>
        <dsp:cNvSpPr/>
      </dsp:nvSpPr>
      <dsp:spPr>
        <a:xfrm>
          <a:off x="0" y="975487"/>
          <a:ext cx="7931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CC8E9-343A-4850-A887-3E8F955E1409}">
      <dsp:nvSpPr>
        <dsp:cNvPr id="0" name=""/>
        <dsp:cNvSpPr/>
      </dsp:nvSpPr>
      <dsp:spPr>
        <a:xfrm>
          <a:off x="396557" y="754087"/>
          <a:ext cx="5551805" cy="442800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Социальные (ст. 213 Налогового кодекса)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18173" y="775703"/>
        <a:ext cx="5508573" cy="399568"/>
      </dsp:txXfrm>
    </dsp:sp>
    <dsp:sp modelId="{7D3A2D89-F51E-4731-A1C0-33C4E27E6A7A}">
      <dsp:nvSpPr>
        <dsp:cNvPr id="0" name=""/>
        <dsp:cNvSpPr/>
      </dsp:nvSpPr>
      <dsp:spPr>
        <a:xfrm>
          <a:off x="0" y="1655887"/>
          <a:ext cx="7931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4CEE2-7FC8-4B09-BBE5-F6AFAE1CF5A9}">
      <dsp:nvSpPr>
        <dsp:cNvPr id="0" name=""/>
        <dsp:cNvSpPr/>
      </dsp:nvSpPr>
      <dsp:spPr>
        <a:xfrm>
          <a:off x="396557" y="1434487"/>
          <a:ext cx="5551805" cy="442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Имущественные (ст. 220 Налогового кодекса)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18173" y="1456103"/>
        <a:ext cx="5508573" cy="399568"/>
      </dsp:txXfrm>
    </dsp:sp>
    <dsp:sp modelId="{2654323A-5BCE-43F3-B99C-D54AA44ED301}">
      <dsp:nvSpPr>
        <dsp:cNvPr id="0" name=""/>
        <dsp:cNvSpPr/>
      </dsp:nvSpPr>
      <dsp:spPr>
        <a:xfrm>
          <a:off x="0" y="2336287"/>
          <a:ext cx="7931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F2A9A-1089-4184-8D15-7C32AD163E43}">
      <dsp:nvSpPr>
        <dsp:cNvPr id="0" name=""/>
        <dsp:cNvSpPr/>
      </dsp:nvSpPr>
      <dsp:spPr>
        <a:xfrm>
          <a:off x="396557" y="2114887"/>
          <a:ext cx="5551805" cy="442800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Профессиональные (ст. 221 Налогового кодекса)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18173" y="2136503"/>
        <a:ext cx="5508573" cy="399568"/>
      </dsp:txXfrm>
    </dsp:sp>
    <dsp:sp modelId="{C30263BE-648E-42F4-BA80-9ACD8A5794B5}">
      <dsp:nvSpPr>
        <dsp:cNvPr id="0" name=""/>
        <dsp:cNvSpPr/>
      </dsp:nvSpPr>
      <dsp:spPr>
        <a:xfrm>
          <a:off x="0" y="3016687"/>
          <a:ext cx="7931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729C2-097D-4991-9481-4B3B7640A906}">
      <dsp:nvSpPr>
        <dsp:cNvPr id="0" name=""/>
        <dsp:cNvSpPr/>
      </dsp:nvSpPr>
      <dsp:spPr>
        <a:xfrm>
          <a:off x="396557" y="2795287"/>
          <a:ext cx="5551805" cy="442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Инвестиционные (ст. 219.1 Налогового кодекса)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18173" y="2816903"/>
        <a:ext cx="5508573" cy="399568"/>
      </dsp:txXfrm>
    </dsp:sp>
    <dsp:sp modelId="{5F701050-D346-4E1C-B6A8-0E8CDAD6538D}">
      <dsp:nvSpPr>
        <dsp:cNvPr id="0" name=""/>
        <dsp:cNvSpPr/>
      </dsp:nvSpPr>
      <dsp:spPr>
        <a:xfrm>
          <a:off x="0" y="3697087"/>
          <a:ext cx="7931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D73E9-A5D6-4CF2-9BED-9C97A3D6ABF4}">
      <dsp:nvSpPr>
        <dsp:cNvPr id="0" name=""/>
        <dsp:cNvSpPr/>
      </dsp:nvSpPr>
      <dsp:spPr>
        <a:xfrm>
          <a:off x="396557" y="3475687"/>
          <a:ext cx="5551805" cy="442800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При переносе на будущие периоды убытков от операций с ЦБ </a:t>
          </a:r>
          <a:r>
            <a:rPr lang="ru-RU" sz="1800" b="0" kern="1200" dirty="0" smtClean="0">
              <a:solidFill>
                <a:schemeClr val="tx1"/>
              </a:solidFill>
            </a:rPr>
            <a:t>(ст. 220.1 Налогового кодекса)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18173" y="3497303"/>
        <a:ext cx="5508573" cy="399568"/>
      </dsp:txXfrm>
    </dsp:sp>
    <dsp:sp modelId="{A78077B0-81C8-4ABE-A19B-CFAC9209AFC7}">
      <dsp:nvSpPr>
        <dsp:cNvPr id="0" name=""/>
        <dsp:cNvSpPr/>
      </dsp:nvSpPr>
      <dsp:spPr>
        <a:xfrm>
          <a:off x="0" y="4377487"/>
          <a:ext cx="793115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72198-2C76-437C-83E4-93F512DD0FE9}">
      <dsp:nvSpPr>
        <dsp:cNvPr id="0" name=""/>
        <dsp:cNvSpPr/>
      </dsp:nvSpPr>
      <dsp:spPr>
        <a:xfrm>
          <a:off x="396557" y="4156087"/>
          <a:ext cx="5551805" cy="442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При переносе на будущие периоды убытков от  участия в  инвестиционном товариществе (ст. 220.2) 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18173" y="4177703"/>
        <a:ext cx="5508573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5951"/>
            <a:ext cx="4984750" cy="446698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51" indent="-2880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233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127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019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912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806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699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593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81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81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0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0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38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38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48" r:id="rId6"/>
    <p:sldLayoutId id="2147483954" r:id="rId7"/>
    <p:sldLayoutId id="2147483955" r:id="rId8"/>
    <p:sldLayoutId id="2147483947" r:id="rId9"/>
    <p:sldLayoutId id="2147483946" r:id="rId10"/>
    <p:sldLayoutId id="2147483945" r:id="rId11"/>
    <p:sldLayoutId id="2147483944" r:id="rId12"/>
    <p:sldLayoutId id="2147483956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10" y="4781739"/>
            <a:ext cx="526477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245573"/>
            <a:ext cx="1188250" cy="12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827" y="166577"/>
            <a:ext cx="9517760" cy="6557517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6" tIns="47888" rIns="95776" bIns="47888" anchor="ctr"/>
          <a:lstStyle/>
          <a:p>
            <a:endParaRPr lang="ru-RU" sz="19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256926" y="6112369"/>
            <a:ext cx="7352707" cy="4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6" tIns="47888" rIns="95776" bIns="47888">
            <a:spAutoFit/>
          </a:bodyPr>
          <a:lstStyle/>
          <a:p>
            <a:pPr algn="ctr" defTabSz="957422">
              <a:defRPr/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2022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428213" y="4509120"/>
            <a:ext cx="8746898" cy="82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47" tIns="41974" rIns="83947" bIns="419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«Основные аспекты при реализации физическими лицами своего права на получение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налоговых вычетов»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6" y="192201"/>
            <a:ext cx="125200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42074" y="193075"/>
            <a:ext cx="4879078" cy="915750"/>
          </a:xfrm>
          <a:prstGeom prst="rect">
            <a:avLst/>
          </a:prstGeom>
        </p:spPr>
        <p:txBody>
          <a:bodyPr wrap="square" lIns="83933" tIns="41967" rIns="83933" bIns="41967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Реформа контрольно-надзорной деятельности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28212" y="1772816"/>
            <a:ext cx="9010136" cy="242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Старший государственный налоговый инспектор</a:t>
            </a:r>
          </a:p>
          <a:p>
            <a:pPr algn="ctr" eaLnBrk="1" hangingPunct="1"/>
            <a:r>
              <a:rPr lang="ru-RU" sz="2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отдела налогообложения имущества и доходов физических лиц и администрирования страховых взносов</a:t>
            </a:r>
            <a:endParaRPr lang="ru-RU" sz="2400" dirty="0">
              <a:solidFill>
                <a:srgbClr val="104E72"/>
              </a:solidFill>
              <a:latin typeface="+mn-lt"/>
              <a:cs typeface="Arial" pitchFamily="34" charset="0"/>
            </a:endParaRPr>
          </a:p>
          <a:p>
            <a:pPr algn="ctr" eaLnBrk="1" hangingPunct="1"/>
            <a:r>
              <a:rPr lang="ru-RU" sz="2400" dirty="0">
                <a:solidFill>
                  <a:srgbClr val="104E72"/>
                </a:solidFill>
                <a:latin typeface="+mn-lt"/>
                <a:cs typeface="Arial" pitchFamily="34" charset="0"/>
              </a:rPr>
              <a:t>Управления ФНС России по Ханты-Мансийскому автономному округу - Югре</a:t>
            </a:r>
          </a:p>
          <a:p>
            <a:pPr algn="ctr" eaLnBrk="1" hangingPunct="1"/>
            <a:r>
              <a:rPr lang="ru-RU" sz="3200" b="1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Куклина Ксения Александровна</a:t>
            </a:r>
            <a:endParaRPr lang="ru-RU" sz="3200" b="1" dirty="0">
              <a:solidFill>
                <a:srgbClr val="104E7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08584" y="980728"/>
            <a:ext cx="1512168" cy="968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 noGrp="1"/>
          </p:cNvSpPr>
          <p:nvPr>
            <p:ph idx="1"/>
          </p:nvPr>
        </p:nvSpPr>
        <p:spPr bwMode="auto">
          <a:xfrm>
            <a:off x="920552" y="620688"/>
            <a:ext cx="8424936" cy="864096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+mj-lt"/>
              </a:rPr>
              <a:t>Имущественные налоговые вычеты</a:t>
            </a:r>
            <a:endParaRPr lang="ru-RU" sz="3200" dirty="0">
              <a:latin typeface="+mj-lt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78" y="1772816"/>
            <a:ext cx="1984734" cy="13746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11" y="3209881"/>
            <a:ext cx="1457141" cy="1774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05" y="5021417"/>
            <a:ext cx="1274656" cy="1495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Блок-схема: дисплей 9"/>
          <p:cNvSpPr/>
          <p:nvPr/>
        </p:nvSpPr>
        <p:spPr>
          <a:xfrm>
            <a:off x="2936776" y="1886843"/>
            <a:ext cx="4247428" cy="1024508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8947" y="2012146"/>
            <a:ext cx="3538093" cy="92692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sz="1500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продаже 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1 000 000 рублей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- недвижимого имущества </a:t>
            </a:r>
          </a:p>
          <a:p>
            <a:r>
              <a:rPr lang="ru-RU" sz="1500" b="1" dirty="0">
                <a:latin typeface="Arial" pitchFamily="34" charset="0"/>
                <a:cs typeface="Arial" pitchFamily="34" charset="0"/>
              </a:rPr>
              <a:t>250 000 рублей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- иного имущества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Блок-схема: дисплей 11"/>
          <p:cNvSpPr/>
          <p:nvPr/>
        </p:nvSpPr>
        <p:spPr>
          <a:xfrm>
            <a:off x="3528082" y="3567102"/>
            <a:ext cx="4186164" cy="936104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дисплей 12"/>
          <p:cNvSpPr/>
          <p:nvPr/>
        </p:nvSpPr>
        <p:spPr>
          <a:xfrm>
            <a:off x="4186519" y="5301208"/>
            <a:ext cx="4196908" cy="936104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32920" y="3645592"/>
            <a:ext cx="3240360" cy="7932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6519" y="3574721"/>
            <a:ext cx="3188796" cy="9355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r>
              <a:rPr lang="ru-RU" sz="4800" dirty="0">
                <a:latin typeface="Arial" pitchFamily="34" charset="0"/>
                <a:cs typeface="Arial" pitchFamily="34" charset="0"/>
              </a:rPr>
              <a:t>При покупке 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endParaRPr lang="ru-RU" sz="4800" dirty="0">
              <a:latin typeface="Arial" pitchFamily="34" charset="0"/>
              <a:cs typeface="Arial" pitchFamily="34" charset="0"/>
            </a:endParaRPr>
          </a:p>
          <a:p>
            <a:r>
              <a:rPr lang="ru-RU" sz="4800" b="1" dirty="0">
                <a:latin typeface="Arial" pitchFamily="34" charset="0"/>
                <a:cs typeface="Arial" pitchFamily="34" charset="0"/>
              </a:rPr>
              <a:t>2 000 000 рублей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– по расходам на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приобретение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9526" y="5373216"/>
            <a:ext cx="3167308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3 000 000 рублей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– по процентам по целевым займам (кредитам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8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32720" y="2852936"/>
            <a:ext cx="4896544" cy="1008120"/>
          </a:xfrm>
          <a:prstGeom prst="rect">
            <a:avLst/>
          </a:prstGeom>
          <a:noFill/>
        </p:spPr>
        <p:txBody>
          <a:bodyPr wrap="square" lIns="83969" tIns="41985" rIns="83969" bIns="41985">
            <a:spAutoFit/>
          </a:bodyPr>
          <a:lstStyle/>
          <a:p>
            <a:pPr algn="ctr"/>
            <a:r>
              <a:rPr lang="ru-RU" sz="3000" dirty="0" smtClean="0">
                <a:latin typeface="+mn-lt"/>
                <a:cs typeface="Arial" pitchFamily="34" charset="0"/>
              </a:rPr>
              <a:t>Имущественный </a:t>
            </a:r>
            <a:r>
              <a:rPr lang="ru-RU" sz="3000" dirty="0" smtClean="0">
                <a:latin typeface="+mn-lt"/>
                <a:cs typeface="Arial" pitchFamily="34" charset="0"/>
              </a:rPr>
              <a:t>вычет </a:t>
            </a:r>
            <a:r>
              <a:rPr lang="ru-RU" sz="3000" dirty="0" smtClean="0">
                <a:latin typeface="+mn-lt"/>
                <a:cs typeface="Arial" pitchFamily="34" charset="0"/>
              </a:rPr>
              <a:t/>
            </a:r>
            <a:br>
              <a:rPr lang="ru-RU" sz="3000" dirty="0" smtClean="0">
                <a:latin typeface="+mn-lt"/>
                <a:cs typeface="Arial" pitchFamily="34" charset="0"/>
              </a:rPr>
            </a:br>
            <a:r>
              <a:rPr lang="ru-RU" sz="3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НЕ ПРЕДОСТАВЛЯЕТСЯ</a:t>
            </a:r>
            <a:endParaRPr lang="ru-RU" sz="3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latin typeface="+mn-lt"/>
              </a:rPr>
              <a:pPr>
                <a:defRPr/>
              </a:pPr>
              <a:t>11</a:t>
            </a:fld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6816" y="2420888"/>
            <a:ext cx="3600400" cy="2376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76536" y="404665"/>
            <a:ext cx="2520280" cy="21602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cs typeface="Arial" pitchFamily="34" charset="0"/>
              </a:rPr>
              <a:t>Ж</a:t>
            </a:r>
            <a:r>
              <a:rPr lang="ru-RU" sz="1800" b="1" dirty="0" smtClean="0">
                <a:cs typeface="Arial" pitchFamily="34" charset="0"/>
              </a:rPr>
              <a:t>илье </a:t>
            </a:r>
            <a:r>
              <a:rPr lang="ru-RU" sz="1800" b="1" dirty="0">
                <a:cs typeface="Arial" pitchFamily="34" charset="0"/>
              </a:rPr>
              <a:t>куплено за счет работодателя, материнского капитала и иных форм бюджетной поддержки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311974" y="404665"/>
            <a:ext cx="2448272" cy="21602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cs typeface="Arial" pitchFamily="34" charset="0"/>
              </a:rPr>
              <a:t>К</a:t>
            </a:r>
            <a:r>
              <a:rPr lang="ru-RU" sz="1800" b="1" dirty="0" smtClean="0">
                <a:cs typeface="Arial" pitchFamily="34" charset="0"/>
              </a:rPr>
              <a:t>вартира </a:t>
            </a:r>
            <a:r>
              <a:rPr lang="ru-RU" sz="1800" b="1" dirty="0">
                <a:cs typeface="Arial" pitchFamily="34" charset="0"/>
              </a:rPr>
              <a:t>получена в дар, выиграна в лотерею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776536" y="4301827"/>
            <a:ext cx="2520280" cy="21602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cs typeface="Arial" pitchFamily="34" charset="0"/>
              </a:rPr>
              <a:t>Ж</a:t>
            </a:r>
            <a:r>
              <a:rPr lang="ru-RU" sz="1800" b="1" dirty="0" smtClean="0">
                <a:cs typeface="Arial" pitchFamily="34" charset="0"/>
              </a:rPr>
              <a:t>илье </a:t>
            </a:r>
            <a:r>
              <a:rPr lang="ru-RU" sz="1800" b="1" dirty="0">
                <a:cs typeface="Arial" pitchFamily="34" charset="0"/>
              </a:rPr>
              <a:t>расположено за пределами </a:t>
            </a:r>
            <a:r>
              <a:rPr lang="ru-RU" sz="1800" b="1" dirty="0" smtClean="0">
                <a:cs typeface="Arial" pitchFamily="34" charset="0"/>
              </a:rPr>
              <a:t>Российской Федерации</a:t>
            </a:r>
            <a:endParaRPr lang="ru-RU" sz="1800" b="1" dirty="0">
              <a:cs typeface="Arial" pitchFamily="34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321152" y="4293096"/>
            <a:ext cx="2448272" cy="21602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cs typeface="Arial" pitchFamily="34" charset="0"/>
              </a:rPr>
              <a:t>Покупка квартиры у ближайшего </a:t>
            </a:r>
            <a:r>
              <a:rPr lang="ru-RU" sz="1800" b="1" dirty="0" smtClean="0">
                <a:cs typeface="Arial" pitchFamily="34" charset="0"/>
              </a:rPr>
              <a:t>родственника</a:t>
            </a:r>
          </a:p>
          <a:p>
            <a:pPr algn="ctr"/>
            <a:r>
              <a:rPr lang="ru-RU" sz="1800" b="1" dirty="0" smtClean="0">
                <a:cs typeface="Arial" pitchFamily="34" charset="0"/>
              </a:rPr>
              <a:t>(супруг </a:t>
            </a:r>
            <a:r>
              <a:rPr lang="ru-RU" sz="1800" b="1" dirty="0">
                <a:cs typeface="Arial" pitchFamily="34" charset="0"/>
              </a:rPr>
              <a:t>(супруга), родители, дети, </a:t>
            </a:r>
            <a:r>
              <a:rPr lang="ru-RU" sz="1800" b="1" dirty="0" smtClean="0">
                <a:cs typeface="Arial" pitchFamily="34" charset="0"/>
              </a:rPr>
              <a:t>братья </a:t>
            </a:r>
            <a:r>
              <a:rPr lang="ru-RU" sz="1800" b="1" dirty="0">
                <a:cs typeface="Arial" pitchFamily="34" charset="0"/>
              </a:rPr>
              <a:t>и сестры)</a:t>
            </a:r>
          </a:p>
        </p:txBody>
      </p:sp>
    </p:spTree>
    <p:extLst>
      <p:ext uri="{BB962C8B-B14F-4D97-AF65-F5344CB8AC3E}">
        <p14:creationId xmlns:p14="http://schemas.microsoft.com/office/powerpoint/2010/main" val="40776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96816" y="2420888"/>
            <a:ext cx="3600400" cy="2376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22"/>
          <p:cNvSpPr txBox="1">
            <a:spLocks/>
          </p:cNvSpPr>
          <p:nvPr/>
        </p:nvSpPr>
        <p:spPr bwMode="auto">
          <a:xfrm>
            <a:off x="776536" y="584684"/>
            <a:ext cx="8525914" cy="864096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1083" y="847835"/>
            <a:ext cx="748883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1200" b="1" dirty="0" smtClean="0">
                <a:solidFill>
                  <a:schemeClr val="tx1"/>
                </a:solidFill>
                <a:latin typeface="+mj-lt"/>
              </a:rPr>
              <a:t>Распределение имущественного </a:t>
            </a:r>
            <a:r>
              <a:rPr lang="ru-RU" sz="11200" b="1" dirty="0">
                <a:solidFill>
                  <a:schemeClr val="tx1"/>
                </a:solidFill>
                <a:latin typeface="+mj-lt"/>
              </a:rPr>
              <a:t>вычеты при </a:t>
            </a:r>
            <a:r>
              <a:rPr lang="ru-RU" sz="11200" b="1" dirty="0" smtClean="0">
                <a:solidFill>
                  <a:schemeClr val="tx1"/>
                </a:solidFill>
                <a:latin typeface="+mj-lt"/>
              </a:rPr>
              <a:t>покупке супругами</a:t>
            </a:r>
            <a:endParaRPr lang="ru-RU" sz="11200" b="1" dirty="0">
              <a:solidFill>
                <a:schemeClr val="tx1"/>
              </a:solidFill>
              <a:latin typeface="+mj-lt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51326" y="1934834"/>
            <a:ext cx="6365674" cy="1790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Каждый супруг имеет право на вычет 2 000 000 рублей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Распределяют по заявлению в любой пропорции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М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ожно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подать в инспекцию только </a:t>
            </a:r>
            <a:r>
              <a:rPr lang="ru-RU" sz="1800" b="1" u="sng" dirty="0">
                <a:solidFill>
                  <a:srgbClr val="262626"/>
                </a:solidFill>
                <a:latin typeface="Arial" panose="020B0604020202020204" pitchFamily="34" charset="0"/>
              </a:rPr>
              <a:t>один </a:t>
            </a:r>
            <a:r>
              <a:rPr lang="ru-RU" sz="1800" b="1" u="sng" dirty="0" smtClean="0">
                <a:solidFill>
                  <a:srgbClr val="262626"/>
                </a:solidFill>
                <a:latin typeface="Arial" panose="020B0604020202020204" pitchFamily="34" charset="0"/>
              </a:rPr>
              <a:t>раз</a:t>
            </a:r>
          </a:p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Распределять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вычет имеет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смысл если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цена квартиры ниже 4 000 000 рублей  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51326" y="4211116"/>
            <a:ext cx="6365674" cy="1790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Каждый супруг имеет право на вычет 3 000 000 рублей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Можно распределять по заявлению в любой пропорции</a:t>
            </a:r>
          </a:p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Можно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писать каждый год и перераспределять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проценты</a:t>
            </a:r>
            <a:endParaRPr lang="ru-RU" sz="18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7120" y="1988840"/>
            <a:ext cx="2007580" cy="152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Расходы по покупке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7119" y="4314142"/>
            <a:ext cx="200758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Расходы по уплате процентов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7" y="3205006"/>
            <a:ext cx="1042317" cy="854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55" y="1846798"/>
            <a:ext cx="803018" cy="986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02" y="5534143"/>
            <a:ext cx="950432" cy="815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38" y="1466529"/>
            <a:ext cx="928253" cy="33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2781266" y="5532339"/>
            <a:ext cx="1756038" cy="747411"/>
          </a:xfrm>
          <a:prstGeom prst="wedgeRoundRectCallout">
            <a:avLst>
              <a:gd name="adj1" fmla="val -65205"/>
              <a:gd name="adj2" fmla="val 4205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Ежемесячно с вас не удерживают 13%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11565" y="4301455"/>
            <a:ext cx="784113" cy="470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30 дней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25776" y="4325544"/>
            <a:ext cx="874811" cy="446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4 месяца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8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891187" y="501072"/>
            <a:ext cx="7948625" cy="902350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+mj-lt"/>
              </a:rPr>
              <a:t>Механизм </a:t>
            </a:r>
            <a:r>
              <a:rPr lang="ru-RU" sz="2800" dirty="0">
                <a:latin typeface="+mj-lt"/>
              </a:rPr>
              <a:t>получения </a:t>
            </a:r>
            <a:r>
              <a:rPr lang="ru-RU" sz="2800" dirty="0" smtClean="0">
                <a:latin typeface="+mj-lt"/>
              </a:rPr>
              <a:t>имущественного налогового вычета</a:t>
            </a:r>
            <a:endParaRPr lang="ru-RU" sz="28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960673" y="2329253"/>
            <a:ext cx="2166933" cy="21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109564" y="2354874"/>
            <a:ext cx="10518" cy="326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107405" y="3641851"/>
            <a:ext cx="1711554" cy="38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78822" y="2339878"/>
            <a:ext cx="205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078822" y="2336346"/>
            <a:ext cx="13016" cy="3449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2417437" y="3643567"/>
            <a:ext cx="1654500" cy="9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312" y="2678451"/>
            <a:ext cx="1009650" cy="1057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601" y="2685612"/>
            <a:ext cx="923925" cy="1104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6" name="Прямоугольник 55"/>
          <p:cNvSpPr/>
          <p:nvPr/>
        </p:nvSpPr>
        <p:spPr>
          <a:xfrm>
            <a:off x="5107405" y="1972792"/>
            <a:ext cx="1750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</a:rPr>
              <a:t>Через инспекцию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08228" y="1976072"/>
            <a:ext cx="1993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</a:rPr>
              <a:t>Через работодателя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019887" y="4031922"/>
            <a:ext cx="205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2020846" y="4031922"/>
            <a:ext cx="13016" cy="3449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114254" y="4018851"/>
            <a:ext cx="2166933" cy="21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7270669" y="4041226"/>
            <a:ext cx="10518" cy="326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874" y="4376896"/>
            <a:ext cx="962025" cy="923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3" name="Прямая со стрелкой 62"/>
          <p:cNvCxnSpPr/>
          <p:nvPr/>
        </p:nvCxnSpPr>
        <p:spPr>
          <a:xfrm>
            <a:off x="1998981" y="5300821"/>
            <a:ext cx="0" cy="23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09440" y="5273690"/>
            <a:ext cx="13837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 dirty="0" smtClean="0">
                <a:solidFill>
                  <a:srgbClr val="0070C0"/>
                </a:solidFill>
              </a:rPr>
              <a:t>Работодатель</a:t>
            </a:r>
            <a:endParaRPr lang="ru-RU" sz="1300" b="1" dirty="0">
              <a:solidFill>
                <a:srgbClr val="0070C0"/>
              </a:solidFill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601" y="4376896"/>
            <a:ext cx="1104900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7601" y="5503705"/>
            <a:ext cx="1104900" cy="876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0" name="Прямая со стрелкой 69"/>
          <p:cNvCxnSpPr/>
          <p:nvPr/>
        </p:nvCxnSpPr>
        <p:spPr>
          <a:xfrm>
            <a:off x="7267338" y="5300821"/>
            <a:ext cx="0" cy="23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ая прямоугольная выноска 71"/>
          <p:cNvSpPr/>
          <p:nvPr/>
        </p:nvSpPr>
        <p:spPr>
          <a:xfrm>
            <a:off x="4647757" y="5541034"/>
            <a:ext cx="1756038" cy="738716"/>
          </a:xfrm>
          <a:prstGeom prst="wedgeRoundRectCallout">
            <a:avLst>
              <a:gd name="adj1" fmla="val 60062"/>
              <a:gd name="adj2" fmla="val 3855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Единовременная сумма налога за весь предыдущий год</a:t>
            </a:r>
          </a:p>
        </p:txBody>
      </p:sp>
    </p:spTree>
    <p:extLst>
      <p:ext uri="{BB962C8B-B14F-4D97-AF65-F5344CB8AC3E}">
        <p14:creationId xmlns:p14="http://schemas.microsoft.com/office/powerpoint/2010/main" val="81447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520" y="1952328"/>
            <a:ext cx="4104456" cy="473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Договор о </a:t>
            </a: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приобретении </a:t>
            </a:r>
            <a:r>
              <a:rPr lang="ru-RU" sz="2000" dirty="0">
                <a:solidFill>
                  <a:schemeClr val="tx1"/>
                </a:solidFill>
              </a:rPr>
              <a:t>квартиры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11461" y="4941168"/>
            <a:ext cx="4680520" cy="5518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Кредитный договор 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(при наличии)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11461" y="3284984"/>
            <a:ext cx="636299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Расписки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, банковские выписки, </a:t>
            </a: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подтверждающие 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фактически понесенные расходы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0240" y="2564904"/>
            <a:ext cx="640871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Выписка </a:t>
            </a: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из ЕГРП или с</a:t>
            </a: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видетельство 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о регистрации права собственности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56656" y="4221088"/>
            <a:ext cx="640871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Ч</a:t>
            </a: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еки</a:t>
            </a: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, накладные, счета, отражающие расходы по стройматериалам для ремонта (при наличии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2520" y="5661248"/>
            <a:ext cx="7272808" cy="6959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Свидетельство о регистрации брака (при совместной собственности)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Заголовок 22"/>
          <p:cNvSpPr txBox="1">
            <a:spLocks/>
          </p:cNvSpPr>
          <p:nvPr/>
        </p:nvSpPr>
        <p:spPr bwMode="auto">
          <a:xfrm>
            <a:off x="776536" y="584684"/>
            <a:ext cx="8525914" cy="972108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0592" y="764704"/>
            <a:ext cx="676875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Перечень документов, необходимых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заявления вычета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 descr="C:\Users\1300-03-017\Desktop\20802683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06" y="908720"/>
            <a:ext cx="23229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Новый интерфейс личного кабинета налогоплательщи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7" y="2782830"/>
            <a:ext cx="5387101" cy="37124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32520" y="3717032"/>
            <a:ext cx="5328592" cy="792088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" name="Заголовок 22"/>
          <p:cNvSpPr txBox="1">
            <a:spLocks/>
          </p:cNvSpPr>
          <p:nvPr/>
        </p:nvSpPr>
        <p:spPr bwMode="auto">
          <a:xfrm>
            <a:off x="891186" y="620688"/>
            <a:ext cx="8670325" cy="972108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dirty="0"/>
              <a:t/>
            </a:r>
            <a:br>
              <a:rPr lang="ru-RU" sz="5400" dirty="0"/>
            </a:br>
            <a:r>
              <a:rPr lang="ru-RU" sz="2800" dirty="0">
                <a:latin typeface="+mj-lt"/>
              </a:rPr>
              <a:t>Упрощенный порядок получения налоговых вычетов</a:t>
            </a: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96" y="1822238"/>
            <a:ext cx="1826931" cy="6618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19621" y="3284984"/>
            <a:ext cx="31098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Срок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проведения проверки и возврата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налога </a:t>
            </a:r>
          </a:p>
          <a:p>
            <a:pPr>
              <a:defRPr/>
            </a:pPr>
            <a:endParaRPr lang="ru-RU" sz="2400" b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1,5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месяца вместо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месяцев</a:t>
            </a: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0952" y="1752852"/>
            <a:ext cx="5488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инвестиционные налоговые вычеты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имущественные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налоговые вычеты в сумме фактически произведенных расходов на приобретение объектов недвижимого имущества и по уплате процентов по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Open Sans"/>
              </a:rPr>
              <a:t>ипотеке</a:t>
            </a:r>
            <a:endParaRPr lang="ru-RU" sz="1400" b="0" i="0" dirty="0">
              <a:solidFill>
                <a:schemeClr val="tx2">
                  <a:lumMod val="75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6332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22"/>
          <p:cNvSpPr txBox="1">
            <a:spLocks/>
          </p:cNvSpPr>
          <p:nvPr/>
        </p:nvSpPr>
        <p:spPr bwMode="auto">
          <a:xfrm>
            <a:off x="891187" y="620688"/>
            <a:ext cx="8525914" cy="972108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dirty="0"/>
              <a:t/>
            </a:r>
            <a:br>
              <a:rPr lang="ru-RU" sz="5400" dirty="0"/>
            </a:br>
            <a:r>
              <a:rPr lang="ru-RU" sz="2600" dirty="0"/>
              <a:t>Упрощенный порядок получения </a:t>
            </a:r>
            <a:r>
              <a:rPr lang="ru-RU" sz="2600" dirty="0" smtClean="0"/>
              <a:t>неиспользованного остатка имущественного вычета</a:t>
            </a:r>
            <a:endParaRPr lang="ru-RU" sz="2600" dirty="0"/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1187" y="1988840"/>
            <a:ext cx="7930745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Право на вычет с 01.01.2020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Частично использовали вычет в 2021 году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</a:t>
            </a:r>
            <a:r>
              <a:rPr lang="ru-RU" sz="1800" dirty="0"/>
              <a:t>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Либо по декларации либо в упрощенном порядке</a:t>
            </a:r>
            <a:endParaRPr lang="ru-RU" sz="1800" b="1" u="sng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2482" y="4149080"/>
            <a:ext cx="7948625" cy="2232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Вычет в упрощенном порядке доступен только для пользователей личного кабинета физических лиц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Предоставление декларации 3-НДФЛ и подтверждающих документов не требуется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</a:t>
            </a:r>
            <a:r>
              <a:rPr lang="ru-RU" sz="1800" dirty="0"/>
              <a:t>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Срок камеральной проверки заявления и возврат НДФЛ сокращен до 1,5 месяцев</a:t>
            </a:r>
            <a:endParaRPr lang="ru-RU" sz="1800" b="1" u="sng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Плательщику предложено подписать уже заполненное заявление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2600" y="3611782"/>
            <a:ext cx="6436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ВАЖНО: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1 000 000 ₽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250 000 ₽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250 000 </a:t>
            </a:r>
            <a:r>
              <a:rPr lang="ru-RU" dirty="0"/>
              <a:t>₽</a:t>
            </a:r>
          </a:p>
          <a:p>
            <a:endParaRPr lang="ru-RU" dirty="0"/>
          </a:p>
        </p:txBody>
      </p:sp>
      <p:sp>
        <p:nvSpPr>
          <p:cNvPr id="4" name="Заголовок 22"/>
          <p:cNvSpPr>
            <a:spLocks noGrp="1"/>
          </p:cNvSpPr>
          <p:nvPr>
            <p:ph type="title"/>
          </p:nvPr>
        </p:nvSpPr>
        <p:spPr>
          <a:xfrm>
            <a:off x="891187" y="501072"/>
            <a:ext cx="8670325" cy="10001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/>
            <a:r>
              <a:rPr lang="ru-RU" sz="3200" dirty="0">
                <a:solidFill>
                  <a:schemeClr val="tx1"/>
                </a:solidFill>
                <a:latin typeface="+mj-lt"/>
              </a:rPr>
              <a:t>Имущественные вычеты при продаже</a:t>
            </a:r>
          </a:p>
        </p:txBody>
      </p:sp>
      <p:sp>
        <p:nvSpPr>
          <p:cNvPr id="5" name="Блок-схема: дисплей 4"/>
          <p:cNvSpPr/>
          <p:nvPr/>
        </p:nvSpPr>
        <p:spPr>
          <a:xfrm>
            <a:off x="3584848" y="1988840"/>
            <a:ext cx="4247428" cy="1024508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cs typeface="Arial" pitchFamily="34" charset="0"/>
              </a:rPr>
              <a:t>жилой дом, квартира, комната, дача, садовый домик или земельный участок</a:t>
            </a:r>
            <a:endParaRPr lang="ru-RU" sz="1800" b="1" dirty="0"/>
          </a:p>
        </p:txBody>
      </p:sp>
      <p:sp>
        <p:nvSpPr>
          <p:cNvPr id="6" name="Блок-схема: дисплей 5"/>
          <p:cNvSpPr/>
          <p:nvPr/>
        </p:nvSpPr>
        <p:spPr>
          <a:xfrm>
            <a:off x="3584848" y="3789040"/>
            <a:ext cx="4247428" cy="1024508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>
                <a:cs typeface="Arial" pitchFamily="34" charset="0"/>
              </a:rPr>
              <a:t>иное недвижимое имущество (сюда относится вся недвижимость, не указанная выше, к примеру, </a:t>
            </a:r>
            <a:r>
              <a:rPr lang="ru-RU" sz="1550" b="1" dirty="0" smtClean="0">
                <a:cs typeface="Arial" pitchFamily="34" charset="0"/>
              </a:rPr>
              <a:t>гараж)</a:t>
            </a:r>
            <a:endParaRPr lang="ru-RU" sz="1550" b="1" dirty="0"/>
          </a:p>
        </p:txBody>
      </p:sp>
      <p:sp>
        <p:nvSpPr>
          <p:cNvPr id="7" name="Блок-схема: дисплей 6"/>
          <p:cNvSpPr/>
          <p:nvPr/>
        </p:nvSpPr>
        <p:spPr>
          <a:xfrm>
            <a:off x="3656856" y="5517232"/>
            <a:ext cx="4247428" cy="1024508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>
                <a:cs typeface="Arial" pitchFamily="34" charset="0"/>
              </a:rPr>
              <a:t>иное имущество (за исключением ценных бумаг) </a:t>
            </a:r>
            <a:r>
              <a:rPr lang="ru-RU" sz="1750" b="1" dirty="0" smtClean="0">
                <a:cs typeface="Arial" pitchFamily="34" charset="0"/>
              </a:rPr>
              <a:t>(например, автомобиль) </a:t>
            </a:r>
            <a:endParaRPr lang="ru-RU" sz="175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8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0632" y="2780928"/>
            <a:ext cx="6846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0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488504" y="2564904"/>
            <a:ext cx="2376264" cy="289308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62626"/>
                </a:solidFill>
                <a:latin typeface="Arial" panose="020B0604020202020204" pitchFamily="34" charset="0"/>
              </a:rPr>
              <a:t>Условия получения</a:t>
            </a:r>
            <a:endParaRPr lang="ru-RU" sz="24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24508073"/>
              </p:ext>
            </p:extLst>
          </p:nvPr>
        </p:nvGraphicFramePr>
        <p:xfrm>
          <a:off x="2720752" y="1628800"/>
          <a:ext cx="6372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14117" y="2305447"/>
            <a:ext cx="57606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8824" y="3645024"/>
            <a:ext cx="576064" cy="5104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0792" y="4947552"/>
            <a:ext cx="576064" cy="5104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19435" y="620688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36576" y="764704"/>
            <a:ext cx="806489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Налоговый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вычет по НДФЛ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82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765204"/>
              </p:ext>
            </p:extLst>
          </p:nvPr>
        </p:nvGraphicFramePr>
        <p:xfrm>
          <a:off x="890588" y="1606550"/>
          <a:ext cx="79311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36576" y="692696"/>
            <a:ext cx="7488832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налоговых вычетов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61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848544" y="620688"/>
            <a:ext cx="856895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+mj-lt"/>
                <a:cs typeface="Arial" pitchFamily="34" charset="0"/>
              </a:rPr>
              <a:t>Стандартные </a:t>
            </a:r>
            <a:r>
              <a:rPr lang="ru-RU" sz="3200" dirty="0">
                <a:latin typeface="+mj-lt"/>
                <a:cs typeface="Arial" pitchFamily="34" charset="0"/>
              </a:rPr>
              <a:t>налоговые вычеты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38209" y="1831662"/>
            <a:ext cx="2443254" cy="41505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3746" y="1874494"/>
            <a:ext cx="2443254" cy="46003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6219" y="1592304"/>
            <a:ext cx="1296144" cy="457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6219" y="1605252"/>
            <a:ext cx="129614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себя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4000" y="1566408"/>
            <a:ext cx="1706050" cy="4708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ребёнка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69780" y="1599488"/>
            <a:ext cx="1687372" cy="457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151427" y="1884555"/>
            <a:ext cx="2304256" cy="351886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b="1" dirty="0">
                <a:latin typeface="Arial" pitchFamily="34" charset="0"/>
                <a:cs typeface="Arial" pitchFamily="34" charset="0"/>
              </a:rPr>
              <a:t>500 рублей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Героям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Советского Союза и Героям Российской Федерации; инвалидам с детства, инвалидам I и II групп и др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sz="5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5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600" b="1" dirty="0">
                <a:latin typeface="Arial" pitchFamily="34" charset="0"/>
                <a:cs typeface="Arial" pitchFamily="34" charset="0"/>
              </a:rPr>
              <a:t>3000 рублей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«чернобыльцам»; инвалидам ВОВ; инвалидам из числа военнослужащих и др</a:t>
            </a:r>
            <a:r>
              <a:rPr lang="ru-RU" sz="5600" dirty="0"/>
              <a:t>.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2043" y="2067083"/>
            <a:ext cx="2364957" cy="39787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r>
              <a:rPr lang="ru-RU" sz="5600" b="1" dirty="0">
                <a:latin typeface="Arial" pitchFamily="34" charset="0"/>
                <a:cs typeface="Arial" pitchFamily="34" charset="0"/>
              </a:rPr>
              <a:t>1400 </a:t>
            </a:r>
            <a:r>
              <a:rPr lang="ru-RU" sz="5600" b="1" dirty="0" smtClean="0">
                <a:latin typeface="Arial" pitchFamily="34" charset="0"/>
                <a:cs typeface="Arial" pitchFamily="34" charset="0"/>
              </a:rPr>
              <a:t>рублей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на первого и второго ребенка</a:t>
            </a:r>
          </a:p>
          <a:p>
            <a:endParaRPr lang="ru-RU" sz="5600" dirty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>
                <a:latin typeface="Arial" pitchFamily="34" charset="0"/>
                <a:cs typeface="Arial" pitchFamily="34" charset="0"/>
              </a:rPr>
              <a:t>3000 рублей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– На третьего и каждого последующего ребенка</a:t>
            </a:r>
          </a:p>
          <a:p>
            <a:endParaRPr lang="ru-RU" sz="5600" dirty="0">
              <a:latin typeface="Arial" pitchFamily="34" charset="0"/>
              <a:cs typeface="Arial" pitchFamily="34" charset="0"/>
            </a:endParaRPr>
          </a:p>
          <a:p>
            <a:r>
              <a:rPr lang="ru-RU" sz="5600" dirty="0">
                <a:latin typeface="Arial" pitchFamily="34" charset="0"/>
                <a:cs typeface="Arial" pitchFamily="34" charset="0"/>
              </a:rPr>
              <a:t>На каждого ребенка инвалида до 18 лет (учащегося инвалида I или II группы до 24 лет):</a:t>
            </a: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5600" b="1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рублей - для опекуна, попечителя, приемного родителя, супруга (супруги) приемного родителя</a:t>
            </a: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5600" b="1" dirty="0">
                <a:latin typeface="Arial" pitchFamily="34" charset="0"/>
                <a:cs typeface="Arial" pitchFamily="34" charset="0"/>
              </a:rPr>
              <a:t>000 рублей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-для родителя, супруга (супруги) родителя, усыновителя</a:t>
            </a:r>
          </a:p>
          <a:p>
            <a:endParaRPr lang="ru-RU" sz="56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573746" y="5803194"/>
            <a:ext cx="244325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/>
            <a:r>
              <a:rPr lang="ru-RU" sz="4800" dirty="0">
                <a:latin typeface="Arial" pitchFamily="34" charset="0"/>
                <a:cs typeface="Arial" pitchFamily="34" charset="0"/>
              </a:rPr>
              <a:t>Применение до совокупного дохода </a:t>
            </a:r>
          </a:p>
          <a:p>
            <a:pPr algn="ctr"/>
            <a:r>
              <a:rPr lang="ru-RU" sz="4800" b="1" dirty="0">
                <a:latin typeface="Arial" pitchFamily="34" charset="0"/>
                <a:cs typeface="Arial" pitchFamily="34" charset="0"/>
              </a:rPr>
              <a:t>350 000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5" y="2276872"/>
            <a:ext cx="1266825" cy="2371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05" y="2453481"/>
            <a:ext cx="1590675" cy="2343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46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920552" y="548681"/>
            <a:ext cx="8496943" cy="93610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+mj-lt"/>
              </a:rPr>
              <a:t>Социальные налоговые вычеты</a:t>
            </a:r>
            <a:br>
              <a:rPr lang="ru-RU" sz="3200" dirty="0" smtClean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3" y="1700810"/>
            <a:ext cx="909677" cy="686119"/>
          </a:xfr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5" y="2454989"/>
            <a:ext cx="817762" cy="79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6" y="3405678"/>
            <a:ext cx="817761" cy="877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Блок-схема: дисплей 10"/>
          <p:cNvSpPr/>
          <p:nvPr/>
        </p:nvSpPr>
        <p:spPr>
          <a:xfrm>
            <a:off x="2000124" y="1724423"/>
            <a:ext cx="4032448" cy="559668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исплей 11"/>
          <p:cNvSpPr/>
          <p:nvPr/>
        </p:nvSpPr>
        <p:spPr>
          <a:xfrm>
            <a:off x="2000124" y="2469430"/>
            <a:ext cx="4032448" cy="576095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дисплей 12"/>
          <p:cNvSpPr/>
          <p:nvPr/>
        </p:nvSpPr>
        <p:spPr>
          <a:xfrm>
            <a:off x="2000124" y="3202779"/>
            <a:ext cx="4032448" cy="600650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Блок-схема: дисплей 13"/>
          <p:cNvSpPr/>
          <p:nvPr/>
        </p:nvSpPr>
        <p:spPr>
          <a:xfrm>
            <a:off x="2035222" y="3977323"/>
            <a:ext cx="3962252" cy="574364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08312" y="1738857"/>
            <a:ext cx="3898628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7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 расходам на образование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7811" y="3287080"/>
            <a:ext cx="295232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7482" y="2606107"/>
            <a:ext cx="3240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3056" fontAlgn="auto">
              <a:lnSpc>
                <a:spcPct val="8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 расходам на 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ечение</a:t>
            </a:r>
            <a:endParaRPr lang="ru-RU" sz="1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8312" y="3371559"/>
            <a:ext cx="3960440" cy="4403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lnSpc>
                <a:spcPct val="8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дополнительным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взносам</a:t>
            </a:r>
          </a:p>
          <a:p>
            <a:pPr defTabSz="1043056" fontAlgn="auto">
              <a:lnSpc>
                <a:spcPct val="80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накопительную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часть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пенсии</a:t>
            </a:r>
          </a:p>
          <a:p>
            <a:pPr defTabSz="1043056" fontAlgn="auto">
              <a:lnSpc>
                <a:spcPct val="80000"/>
              </a:lnSpc>
              <a:spcAft>
                <a:spcPts val="0"/>
              </a:spcAft>
            </a:pPr>
            <a:endParaRPr lang="ru-RU" sz="1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45960" y="1744522"/>
            <a:ext cx="2088232" cy="2340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329264" y="1875358"/>
            <a:ext cx="2088231" cy="2028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Не больше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noProof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120 000 </a:t>
            </a:r>
            <a:r>
              <a:rPr lang="ru-RU" sz="1900" noProof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рублей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Не</a:t>
            </a:r>
            <a:r>
              <a:rPr kumimoji="0" lang="ru-RU" sz="19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больше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50 000 </a:t>
            </a:r>
            <a:r>
              <a:rPr kumimoji="0" lang="ru-RU" sz="19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рублей по обучению ребенка</a:t>
            </a:r>
            <a:endParaRPr kumimoji="0" lang="ru-RU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20752" y="4085256"/>
            <a:ext cx="3114849" cy="3685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благотворительность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Блок-схема: дисплей 20"/>
          <p:cNvSpPr/>
          <p:nvPr/>
        </p:nvSpPr>
        <p:spPr>
          <a:xfrm>
            <a:off x="2022767" y="4725581"/>
            <a:ext cx="3962252" cy="554781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631216" y="4815179"/>
            <a:ext cx="3114849" cy="3685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Независимая оценка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квалификации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Блок-схема: дисплей 25"/>
          <p:cNvSpPr/>
          <p:nvPr/>
        </p:nvSpPr>
        <p:spPr>
          <a:xfrm>
            <a:off x="2000124" y="5454173"/>
            <a:ext cx="3962252" cy="554781"/>
          </a:xfrm>
          <a:prstGeom prst="flowChartDisplay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714" y="5588004"/>
            <a:ext cx="3411622" cy="52126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физкультурно-оздоровительные </a:t>
            </a:r>
            <a:r>
              <a:rPr lang="ru-RU" sz="1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услуги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37330" y="5444851"/>
            <a:ext cx="2047776" cy="5641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56351" y="5490581"/>
            <a:ext cx="2260093" cy="44201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2022 года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060486" y="5731563"/>
            <a:ext cx="810627" cy="199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23" y="5481921"/>
            <a:ext cx="823914" cy="906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23" y="4399642"/>
            <a:ext cx="891786" cy="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03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920552" y="548681"/>
            <a:ext cx="8496943" cy="93610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+mj-lt"/>
              </a:rPr>
              <a:t>Как </a:t>
            </a:r>
            <a:r>
              <a:rPr lang="ru-RU" sz="2800" dirty="0">
                <a:latin typeface="+mj-lt"/>
              </a:rPr>
              <a:t>получить налоговый вычет за спорт в 2022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0552" y="1516783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62626"/>
                </a:solidFill>
                <a:latin typeface="+mn-lt"/>
              </a:rPr>
              <a:t>Это позволит вернуть уплаченный налог на доходы — до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15 600 ₽ </a:t>
            </a:r>
            <a:r>
              <a:rPr lang="ru-RU" sz="1800" dirty="0">
                <a:solidFill>
                  <a:srgbClr val="262626"/>
                </a:solidFill>
                <a:latin typeface="+mn-lt"/>
              </a:rPr>
              <a:t>в год.</a:t>
            </a:r>
          </a:p>
          <a:p>
            <a:endParaRPr lang="ru-RU" sz="1800" dirty="0" smtClean="0">
              <a:solidFill>
                <a:srgbClr val="262626"/>
              </a:solidFill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rgbClr val="262626"/>
                </a:solidFill>
                <a:latin typeface="+mn-lt"/>
              </a:rPr>
              <a:t>Основные </a:t>
            </a:r>
            <a:r>
              <a:rPr lang="ru-RU" sz="1800" b="1" dirty="0">
                <a:solidFill>
                  <a:srgbClr val="262626"/>
                </a:solidFill>
                <a:latin typeface="+mn-lt"/>
              </a:rPr>
              <a:t>условия </a:t>
            </a:r>
            <a:r>
              <a:rPr lang="ru-RU" sz="1800" b="1" dirty="0" smtClean="0">
                <a:solidFill>
                  <a:srgbClr val="262626"/>
                </a:solidFill>
                <a:latin typeface="+mn-lt"/>
              </a:rPr>
              <a:t>вычета</a:t>
            </a:r>
          </a:p>
          <a:p>
            <a:r>
              <a:rPr lang="ru-RU" sz="1800" dirty="0">
                <a:solidFill>
                  <a:srgbClr val="262626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262626"/>
                </a:solidFill>
                <a:latin typeface="+mn-lt"/>
              </a:rPr>
            </a:br>
            <a:r>
              <a:rPr lang="ru-RU" sz="1800" dirty="0">
                <a:solidFill>
                  <a:srgbClr val="262626"/>
                </a:solidFill>
                <a:latin typeface="+mn-lt"/>
              </a:rPr>
              <a:t>✅ Вы налоговый резидент РФ.</a:t>
            </a:r>
            <a:br>
              <a:rPr lang="ru-RU" sz="1800" dirty="0">
                <a:solidFill>
                  <a:srgbClr val="262626"/>
                </a:solidFill>
                <a:latin typeface="+mn-lt"/>
              </a:rPr>
            </a:br>
            <a:r>
              <a:rPr lang="ru-RU" sz="1800" dirty="0">
                <a:solidFill>
                  <a:srgbClr val="262626"/>
                </a:solidFill>
                <a:latin typeface="+mn-lt"/>
              </a:rPr>
              <a:t>✅ У вас в 2022 году есть доход, облагаемый НДФЛ по ставке 13%.</a:t>
            </a:r>
            <a:br>
              <a:rPr lang="ru-RU" sz="1800" dirty="0">
                <a:solidFill>
                  <a:srgbClr val="262626"/>
                </a:solidFill>
                <a:latin typeface="+mn-lt"/>
              </a:rPr>
            </a:br>
            <a:r>
              <a:rPr lang="ru-RU" sz="1800" dirty="0">
                <a:solidFill>
                  <a:srgbClr val="262626"/>
                </a:solidFill>
                <a:latin typeface="+mn-lt"/>
              </a:rPr>
              <a:t>✅ Вы оплатили занятия спортом для себя или детей в 2022 году.</a:t>
            </a:r>
            <a:br>
              <a:rPr lang="ru-RU" sz="1800" dirty="0">
                <a:solidFill>
                  <a:srgbClr val="262626"/>
                </a:solidFill>
                <a:latin typeface="+mn-lt"/>
              </a:rPr>
            </a:br>
            <a:r>
              <a:rPr lang="ru-RU" sz="1800" dirty="0">
                <a:solidFill>
                  <a:srgbClr val="262626"/>
                </a:solidFill>
                <a:latin typeface="+mn-lt"/>
              </a:rPr>
              <a:t>✅ Оплата произведена организации </a:t>
            </a:r>
            <a:r>
              <a:rPr lang="ru-RU" sz="1800" b="1" i="1" dirty="0">
                <a:solidFill>
                  <a:srgbClr val="262626"/>
                </a:solidFill>
                <a:latin typeface="+mn-lt"/>
              </a:rPr>
              <a:t>из реестра </a:t>
            </a:r>
            <a:r>
              <a:rPr lang="ru-RU" sz="1800" b="1" i="1" dirty="0" err="1" smtClean="0">
                <a:solidFill>
                  <a:srgbClr val="262626"/>
                </a:solidFill>
                <a:latin typeface="+mn-lt"/>
              </a:rPr>
              <a:t>Минспорта</a:t>
            </a:r>
            <a:r>
              <a:rPr lang="ru-RU" sz="1800" dirty="0">
                <a:solidFill>
                  <a:srgbClr val="262626"/>
                </a:solidFill>
                <a:latin typeface="+mn-lt"/>
              </a:rPr>
              <a:t>.</a:t>
            </a:r>
            <a:endParaRPr lang="ru-RU" sz="1800" dirty="0" smtClean="0">
              <a:solidFill>
                <a:srgbClr val="262626"/>
              </a:solidFill>
              <a:latin typeface="+mn-lt"/>
            </a:endParaRPr>
          </a:p>
          <a:p>
            <a:endParaRPr lang="ru-RU" sz="1800" dirty="0" smtClean="0">
              <a:solidFill>
                <a:srgbClr val="262626"/>
              </a:solidFill>
              <a:latin typeface="+mn-lt"/>
            </a:endParaRPr>
          </a:p>
          <a:p>
            <a:r>
              <a:rPr lang="ru-RU" sz="1800" dirty="0" smtClean="0">
                <a:solidFill>
                  <a:srgbClr val="262626"/>
                </a:solidFill>
                <a:latin typeface="+mn-lt"/>
              </a:rPr>
              <a:t>Максимальная </a:t>
            </a:r>
            <a:r>
              <a:rPr lang="ru-RU" sz="1800" dirty="0">
                <a:solidFill>
                  <a:srgbClr val="262626"/>
                </a:solidFill>
                <a:latin typeface="+mn-lt"/>
              </a:rPr>
              <a:t>сумма расходов, которые можно принять к вычету —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120 000 ₽ </a:t>
            </a:r>
            <a:r>
              <a:rPr lang="ru-RU" sz="1800" dirty="0">
                <a:solidFill>
                  <a:srgbClr val="262626"/>
                </a:solidFill>
                <a:latin typeface="+mn-lt"/>
              </a:rPr>
              <a:t>в год. </a:t>
            </a:r>
            <a:endParaRPr lang="ru-RU" sz="1800" dirty="0" smtClean="0">
              <a:solidFill>
                <a:srgbClr val="262626"/>
              </a:solidFill>
              <a:latin typeface="+mn-lt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❗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800" dirty="0">
                <a:solidFill>
                  <a:srgbClr val="262626"/>
                </a:solidFill>
                <a:latin typeface="+mn-lt"/>
              </a:rPr>
              <a:t>В этот лимит входят и другие социальные вычеты: в размере расходов на лечение, обучение, страхование жизни</a:t>
            </a:r>
            <a:r>
              <a:rPr lang="ru-RU" sz="1800" dirty="0" smtClean="0">
                <a:solidFill>
                  <a:srgbClr val="262626"/>
                </a:solidFill>
                <a:latin typeface="+mn-lt"/>
              </a:rPr>
              <a:t>.</a:t>
            </a:r>
          </a:p>
          <a:p>
            <a:endParaRPr lang="ru-RU" sz="1800" dirty="0">
              <a:solidFill>
                <a:srgbClr val="262626"/>
              </a:solidFill>
              <a:latin typeface="+mn-lt"/>
            </a:endParaRPr>
          </a:p>
          <a:p>
            <a:r>
              <a:rPr lang="ru-RU" sz="1800" b="1" u="sng" dirty="0" smtClean="0">
                <a:solidFill>
                  <a:srgbClr val="FF0000"/>
                </a:solidFill>
                <a:latin typeface="+mn-lt"/>
              </a:rPr>
              <a:t>!!!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  <a:p>
            <a:r>
              <a:rPr lang="ru-RU" sz="1800" b="1" i="1" dirty="0">
                <a:latin typeface="+mn-lt"/>
              </a:rPr>
              <a:t>По абонементам, купленным в 2021 году, распространяющим своё действие на 2022 год, вычет получить не удастся</a:t>
            </a:r>
            <a:r>
              <a:rPr lang="ru-RU" sz="1800" b="1" i="1" dirty="0" smtClean="0">
                <a:latin typeface="+mn-lt"/>
              </a:rPr>
              <a:t>.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20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50" y="4854590"/>
            <a:ext cx="1885950" cy="1724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763" y="2153199"/>
            <a:ext cx="1296144" cy="1318300"/>
          </a:xfrm>
          <a:prstGeom prst="rect">
            <a:avLst/>
          </a:prstGeom>
        </p:spPr>
      </p:pic>
      <p:sp>
        <p:nvSpPr>
          <p:cNvPr id="6" name="Выгнутая вправо стрелка 5"/>
          <p:cNvSpPr/>
          <p:nvPr/>
        </p:nvSpPr>
        <p:spPr>
          <a:xfrm>
            <a:off x="6177136" y="2924944"/>
            <a:ext cx="1872208" cy="237626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92" y="3429000"/>
            <a:ext cx="1434269" cy="1230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63" y="1578175"/>
            <a:ext cx="1482725" cy="53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34669" y="2304705"/>
            <a:ext cx="1503524" cy="789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Декларация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3-НДФЛ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367" y="3126415"/>
            <a:ext cx="1492889" cy="963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Стрелка вверх 13"/>
          <p:cNvSpPr/>
          <p:nvPr/>
        </p:nvSpPr>
        <p:spPr>
          <a:xfrm>
            <a:off x="5031610" y="3586026"/>
            <a:ext cx="238029" cy="1158935"/>
          </a:xfrm>
          <a:prstGeom prst="upArrow">
            <a:avLst>
              <a:gd name="adj1" fmla="val 50000"/>
              <a:gd name="adj2" fmla="val 111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885754" y="3671483"/>
            <a:ext cx="1103535" cy="757924"/>
          </a:xfrm>
          <a:prstGeom prst="wedgeRoundRectCallout">
            <a:avLst>
              <a:gd name="adj1" fmla="val 51721"/>
              <a:gd name="adj2" fmla="val 7856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Заявление о подтверждении права на вычет</a:t>
            </a:r>
            <a:endParaRPr lang="ru-RU" sz="1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4023746" y="3595698"/>
            <a:ext cx="238029" cy="1158935"/>
          </a:xfrm>
          <a:prstGeom prst="upArrow">
            <a:avLst>
              <a:gd name="adj1" fmla="val 50000"/>
              <a:gd name="adj2" fmla="val 111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338551" y="3527178"/>
            <a:ext cx="1729335" cy="517293"/>
          </a:xfrm>
          <a:prstGeom prst="wedgeRoundRectCallout">
            <a:avLst>
              <a:gd name="adj1" fmla="val -55599"/>
              <a:gd name="adj2" fmla="val 8591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Единовременная сумма налога за весь предыдущий год</a:t>
            </a:r>
            <a:endParaRPr lang="ru-RU" sz="1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7213542">
            <a:off x="2172324" y="4458907"/>
            <a:ext cx="867642" cy="19507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5617" y="5580755"/>
            <a:ext cx="1549949" cy="909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Уведомление о подтверждении права на вычет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9393815">
            <a:off x="1741004" y="2069937"/>
            <a:ext cx="2115695" cy="8166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60659" y="1693574"/>
            <a:ext cx="1756038" cy="747411"/>
          </a:xfrm>
          <a:prstGeom prst="wedgeRoundRectCallout">
            <a:avLst>
              <a:gd name="adj1" fmla="val 38939"/>
              <a:gd name="adj2" fmla="val 789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Ежемесячно с вас не удерживают 13%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70228" y="5153394"/>
            <a:ext cx="784113" cy="470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30 дней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9503" y="4239529"/>
            <a:ext cx="874811" cy="446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4 месяца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8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891187" y="501072"/>
            <a:ext cx="7948625" cy="902350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latin typeface="+mj-lt"/>
              </a:rPr>
              <a:t>Способы получения социальных налоговых вычетов</a:t>
            </a:r>
            <a:endParaRPr lang="ru-RU" sz="2800" dirty="0">
              <a:latin typeface="+mj-lt"/>
            </a:endParaRPr>
          </a:p>
        </p:txBody>
      </p:sp>
      <p:sp>
        <p:nvSpPr>
          <p:cNvPr id="29" name="Стрелка вверх 28"/>
          <p:cNvSpPr/>
          <p:nvPr/>
        </p:nvSpPr>
        <p:spPr>
          <a:xfrm rot="13578524">
            <a:off x="3367539" y="2500267"/>
            <a:ext cx="238029" cy="1158935"/>
          </a:xfrm>
          <a:prstGeom prst="upArrow">
            <a:avLst>
              <a:gd name="adj1" fmla="val 50000"/>
              <a:gd name="adj2" fmla="val 111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2324505" y="2366905"/>
            <a:ext cx="1138567" cy="568644"/>
          </a:xfrm>
          <a:prstGeom prst="wedgeRoundRectCallout">
            <a:avLst>
              <a:gd name="adj1" fmla="val 35872"/>
              <a:gd name="adj2" fmla="val 640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Заявление на получение вычета</a:t>
            </a:r>
            <a:endParaRPr lang="ru-RU" sz="12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2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920552" y="620688"/>
            <a:ext cx="8352928" cy="864096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30921" indent="2916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7289" indent="-239079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330921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7625" indent="511175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+mj-lt"/>
              </a:rPr>
              <a:t>Инвестиционные налоговые вычеты</a:t>
            </a:r>
            <a:endParaRPr lang="ru-RU" sz="3200" dirty="0">
              <a:latin typeface="+mj-lt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99617" y="1628800"/>
            <a:ext cx="7776864" cy="3456384"/>
            <a:chOff x="20623" y="-5508"/>
            <a:chExt cx="6501604" cy="191687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623" y="-5508"/>
              <a:ext cx="6501604" cy="191687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76766" y="50635"/>
              <a:ext cx="4564414" cy="1804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89769" y="1691670"/>
            <a:ext cx="7526462" cy="324949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 fontAlgn="auto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262626"/>
                </a:solidFill>
                <a:latin typeface="+mn-lt"/>
              </a:rPr>
              <a:t>✅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тип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вычета А — за внесение денег на индивидуальный инвестиционный счет (далее — ИИС);</a:t>
            </a:r>
          </a:p>
          <a:p>
            <a:pPr defTabSz="1043056" fontAlgn="auto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262626"/>
                </a:solidFill>
                <a:latin typeface="+mn-lt"/>
              </a:rPr>
              <a:t>✅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тип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вычета Б — при получении дохода по операциям на ИИС. Считается по совокупному финансовому результату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;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defTabSz="1043056" fontAlgn="auto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262626"/>
                </a:solidFill>
                <a:latin typeface="+mn-lt"/>
              </a:rPr>
              <a:t>✅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получении дохода от операций с ценными бумагами, обращающимися на организованном рынке ценных бумаг. Считается как произведение количества лет нахождения ценных бумаг в собственности и суммы 3 000 000 рублей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;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defTabSz="1043056" fontAlgn="auto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262626"/>
                </a:solidFill>
                <a:latin typeface="+mn-lt"/>
              </a:rPr>
              <a:t>✅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налоговые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вычеты при переносе на будущие периоды убытков от операций с ценными бумагами, обращающимися на организованном рынке ценных бумаг. Убытки за прошлые годы уменьшают налогооблагаемую базу за следующие года.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  <a:p>
            <a:pPr marR="0" indent="2160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64568" y="5589240"/>
            <a:ext cx="7776864" cy="792088"/>
            <a:chOff x="780471" y="2106731"/>
            <a:chExt cx="7776864" cy="189049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780471" y="2106731"/>
              <a:ext cx="7776864" cy="189049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835842" y="2162102"/>
              <a:ext cx="3889983" cy="1779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69024" y="1844824"/>
            <a:ext cx="5904656" cy="15121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5088" y="2060848"/>
            <a:ext cx="4536504" cy="11521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08684" y="5631341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+mn-lt"/>
              </a:rPr>
              <a:t>Предельный размер вычета </a:t>
            </a:r>
            <a:endParaRPr lang="ru-RU" altLang="ru-RU" sz="2000" dirty="0" smtClean="0">
              <a:latin typeface="+mn-lt"/>
            </a:endParaRPr>
          </a:p>
          <a:p>
            <a:pPr algn="ctr"/>
            <a:r>
              <a:rPr lang="ru-RU" altLang="ru-RU" sz="2000" dirty="0" smtClean="0">
                <a:solidFill>
                  <a:srgbClr val="FF0000"/>
                </a:solidFill>
                <a:latin typeface="+mn-lt"/>
              </a:rPr>
              <a:t>400 </a:t>
            </a:r>
            <a:r>
              <a:rPr lang="ru-RU" altLang="ru-RU" sz="2000" dirty="0">
                <a:solidFill>
                  <a:srgbClr val="FF0000"/>
                </a:solidFill>
                <a:latin typeface="+mn-lt"/>
              </a:rPr>
              <a:t>000</a:t>
            </a:r>
            <a:r>
              <a:rPr lang="ru-RU" altLang="ru-RU" sz="2000" dirty="0">
                <a:latin typeface="+mn-lt"/>
              </a:rPr>
              <a:t> рублей</a:t>
            </a:r>
          </a:p>
        </p:txBody>
      </p:sp>
    </p:spTree>
    <p:extLst>
      <p:ext uri="{BB962C8B-B14F-4D97-AF65-F5344CB8AC3E}">
        <p14:creationId xmlns:p14="http://schemas.microsoft.com/office/powerpoint/2010/main" val="9982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2348880"/>
            <a:ext cx="6624736" cy="3384376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30921" indent="2916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7289" indent="-239079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330921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7625" indent="511175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+mj-lt"/>
              </a:rPr>
              <a:t>Инвестиционные налоговые </a:t>
            </a:r>
            <a:r>
              <a:rPr lang="ru-RU" sz="3200" dirty="0" smtClean="0">
                <a:latin typeface="+mj-lt"/>
              </a:rPr>
              <a:t>вычеты по типу А и по типу Б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249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21077</TotalTime>
  <Words>905</Words>
  <Application>Microsoft Office PowerPoint</Application>
  <PresentationFormat>Лист A4 (210x297 мм)</PresentationFormat>
  <Paragraphs>162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Helvetica Light</vt:lpstr>
      <vt:lpstr>Noteworthy Bold</vt:lpstr>
      <vt:lpstr>Open Sans</vt:lpstr>
      <vt:lpstr>Тема1</vt:lpstr>
      <vt:lpstr>Презентация PowerPoint</vt:lpstr>
      <vt:lpstr>Презентация PowerPoint</vt:lpstr>
      <vt:lpstr> </vt:lpstr>
      <vt:lpstr> Стандартные налоговые вычеты </vt:lpstr>
      <vt:lpstr>Презентация PowerPoint</vt:lpstr>
      <vt:lpstr>Презентация PowerPoint</vt:lpstr>
      <vt:lpstr>Способы получения социальных налоговых вычетов</vt:lpstr>
      <vt:lpstr>Презентация PowerPoint</vt:lpstr>
      <vt:lpstr>Инвестиционные налоговые вычеты по типу А и по типу Б</vt:lpstr>
      <vt:lpstr>Презентация PowerPoint</vt:lpstr>
      <vt:lpstr>Имущественный вычет  НЕ ПРЕДОСТАВЛЯЕТСЯ</vt:lpstr>
      <vt:lpstr>Презентация PowerPoint</vt:lpstr>
      <vt:lpstr>Механизм получения имущественного налогового вычета</vt:lpstr>
      <vt:lpstr>Презентация PowerPoint</vt:lpstr>
      <vt:lpstr>Презентация PowerPoint</vt:lpstr>
      <vt:lpstr>Презентация PowerPoint</vt:lpstr>
      <vt:lpstr>Имущественные вычеты при продаже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plitka</cp:lastModifiedBy>
  <cp:revision>500</cp:revision>
  <cp:lastPrinted>2022-02-28T14:49:57Z</cp:lastPrinted>
  <dcterms:modified xsi:type="dcterms:W3CDTF">2022-03-07T18:00:04Z</dcterms:modified>
</cp:coreProperties>
</file>